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Lst>
  <p:notesMasterIdLst>
    <p:notesMasterId r:id="rId38"/>
  </p:notesMasterIdLst>
  <p:sldIdLst>
    <p:sldId id="322" r:id="rId5"/>
    <p:sldId id="2147473436" r:id="rId6"/>
    <p:sldId id="2147473434" r:id="rId7"/>
    <p:sldId id="2147473408" r:id="rId8"/>
    <p:sldId id="2147473450" r:id="rId9"/>
    <p:sldId id="2147473451" r:id="rId10"/>
    <p:sldId id="2147473398" r:id="rId11"/>
    <p:sldId id="2147473412" r:id="rId12"/>
    <p:sldId id="2147473427" r:id="rId13"/>
    <p:sldId id="2147473409" r:id="rId14"/>
    <p:sldId id="1185" r:id="rId15"/>
    <p:sldId id="2147473440" r:id="rId16"/>
    <p:sldId id="2147473441" r:id="rId17"/>
    <p:sldId id="2147473442" r:id="rId18"/>
    <p:sldId id="2147473447" r:id="rId19"/>
    <p:sldId id="268" r:id="rId20"/>
    <p:sldId id="2147473444" r:id="rId21"/>
    <p:sldId id="2147473445" r:id="rId22"/>
    <p:sldId id="2147473446" r:id="rId23"/>
    <p:sldId id="279" r:id="rId24"/>
    <p:sldId id="2147473449" r:id="rId25"/>
    <p:sldId id="2147473448" r:id="rId26"/>
    <p:sldId id="281" r:id="rId27"/>
    <p:sldId id="283" r:id="rId28"/>
    <p:sldId id="2147470748" r:id="rId29"/>
    <p:sldId id="2147473424" r:id="rId30"/>
    <p:sldId id="2147473426" r:id="rId31"/>
    <p:sldId id="2147473433" r:id="rId32"/>
    <p:sldId id="2147473431" r:id="rId33"/>
    <p:sldId id="2147473432" r:id="rId34"/>
    <p:sldId id="2147473428" r:id="rId35"/>
    <p:sldId id="2147473430" r:id="rId36"/>
    <p:sldId id="214747342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7D99E99-7A6B-6374-827F-90E1B645CA5C}" name="Corjanus, René" initials="CR" userId="S::rene.corjanus@sbmoffshore.com::9878731e-b195-4563-9b38-a22f7639a22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14F"/>
    <a:srgbClr val="A6A6A6"/>
    <a:srgbClr val="01B0F1"/>
    <a:srgbClr val="FFFF01"/>
    <a:srgbClr val="00AF50"/>
    <a:srgbClr val="0F542B"/>
    <a:srgbClr val="222222"/>
    <a:srgbClr val="4473C5"/>
    <a:srgbClr val="D2DBE5"/>
    <a:srgbClr val="F56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B6DC4C-830F-4D71-A4CE-19AC22E6983D}" v="76" dt="2026-01-20T18:52:59.8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5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6A213D-2A6F-49B8-B15B-9FC880DB826A}" type="datetimeFigureOut">
              <a:rPr lang="en-US" smtClean="0"/>
              <a:t>1/30/2026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4787F9-2CAF-42DD-93C2-F12767B319DB}" type="slidenum">
              <a:rPr lang="en-US" smtClean="0"/>
              <a:t>‹nº›</a:t>
            </a:fld>
            <a:endParaRPr lang="en-US"/>
          </a:p>
        </p:txBody>
      </p:sp>
    </p:spTree>
    <p:extLst>
      <p:ext uri="{BB962C8B-B14F-4D97-AF65-F5344CB8AC3E}">
        <p14:creationId xmlns:p14="http://schemas.microsoft.com/office/powerpoint/2010/main" val="2194083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DF389-EC79-3960-C203-5561C36110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9F132C-D4EF-A3B3-A548-348181229CE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90DA8EA-7906-3DB6-12D3-F28D74824A0B}"/>
              </a:ext>
            </a:extLst>
          </p:cNvPr>
          <p:cNvSpPr>
            <a:spLocks noGrp="1"/>
          </p:cNvSpPr>
          <p:nvPr>
            <p:ph type="body" idx="1"/>
          </p:nvPr>
        </p:nvSpPr>
        <p:spPr/>
        <p:txBody>
          <a:bodyPr/>
          <a:lstStyle/>
          <a:p>
            <a:r>
              <a:rPr lang="en-US"/>
              <a:t>Kenny</a:t>
            </a:r>
          </a:p>
        </p:txBody>
      </p:sp>
      <p:sp>
        <p:nvSpPr>
          <p:cNvPr id="4" name="Slide Number Placeholder 3">
            <a:extLst>
              <a:ext uri="{FF2B5EF4-FFF2-40B4-BE49-F238E27FC236}">
                <a16:creationId xmlns:a16="http://schemas.microsoft.com/office/drawing/2014/main" id="{1DDC0B00-E3E9-B224-3223-1A1A91D1C620}"/>
              </a:ext>
            </a:extLst>
          </p:cNvPr>
          <p:cNvSpPr>
            <a:spLocks noGrp="1"/>
          </p:cNvSpPr>
          <p:nvPr>
            <p:ph type="sldNum" sz="quarter" idx="5"/>
          </p:nvPr>
        </p:nvSpPr>
        <p:spPr/>
        <p:txBody>
          <a:bodyPr/>
          <a:lstStyle/>
          <a:p>
            <a:fld id="{B92568A2-EBF6-4E02-9982-59BBFB5A3F4A}" type="slidenum">
              <a:rPr lang="en-US" smtClean="0"/>
              <a:t>2</a:t>
            </a:fld>
            <a:endParaRPr lang="en-US"/>
          </a:p>
        </p:txBody>
      </p:sp>
    </p:spTree>
    <p:extLst>
      <p:ext uri="{BB962C8B-B14F-4D97-AF65-F5344CB8AC3E}">
        <p14:creationId xmlns:p14="http://schemas.microsoft.com/office/powerpoint/2010/main" val="2827901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Kenny</a:t>
            </a:r>
          </a:p>
        </p:txBody>
      </p:sp>
      <p:sp>
        <p:nvSpPr>
          <p:cNvPr id="4" name="Slide Number Placeholder 3"/>
          <p:cNvSpPr>
            <a:spLocks noGrp="1"/>
          </p:cNvSpPr>
          <p:nvPr>
            <p:ph type="sldNum" sz="quarter" idx="5"/>
          </p:nvPr>
        </p:nvSpPr>
        <p:spPr/>
        <p:txBody>
          <a:bodyPr/>
          <a:lstStyle/>
          <a:p>
            <a:fld id="{B92568A2-EBF6-4E02-9982-59BBFB5A3F4A}" type="slidenum">
              <a:rPr lang="en-US" smtClean="0"/>
              <a:t>26</a:t>
            </a:fld>
            <a:endParaRPr lang="en-US"/>
          </a:p>
        </p:txBody>
      </p:sp>
    </p:spTree>
    <p:extLst>
      <p:ext uri="{BB962C8B-B14F-4D97-AF65-F5344CB8AC3E}">
        <p14:creationId xmlns:p14="http://schemas.microsoft.com/office/powerpoint/2010/main" val="3428707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2568A2-EBF6-4E02-9982-59BBFB5A3F4A}" type="slidenum">
              <a:rPr lang="en-US" smtClean="0"/>
              <a:t>27</a:t>
            </a:fld>
            <a:endParaRPr lang="en-US"/>
          </a:p>
        </p:txBody>
      </p:sp>
    </p:spTree>
    <p:extLst>
      <p:ext uri="{BB962C8B-B14F-4D97-AF65-F5344CB8AC3E}">
        <p14:creationId xmlns:p14="http://schemas.microsoft.com/office/powerpoint/2010/main" val="266396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2568A2-EBF6-4E02-9982-59BBFB5A3F4A}" type="slidenum">
              <a:rPr lang="en-US" smtClean="0"/>
              <a:t>28</a:t>
            </a:fld>
            <a:endParaRPr lang="en-US"/>
          </a:p>
        </p:txBody>
      </p:sp>
    </p:spTree>
    <p:extLst>
      <p:ext uri="{BB962C8B-B14F-4D97-AF65-F5344CB8AC3E}">
        <p14:creationId xmlns:p14="http://schemas.microsoft.com/office/powerpoint/2010/main" val="2090992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2568A2-EBF6-4E02-9982-59BBFB5A3F4A}" type="slidenum">
              <a:rPr lang="en-US" smtClean="0"/>
              <a:t>29</a:t>
            </a:fld>
            <a:endParaRPr lang="en-US"/>
          </a:p>
        </p:txBody>
      </p:sp>
    </p:spTree>
    <p:extLst>
      <p:ext uri="{BB962C8B-B14F-4D97-AF65-F5344CB8AC3E}">
        <p14:creationId xmlns:p14="http://schemas.microsoft.com/office/powerpoint/2010/main" val="521669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2568A2-EBF6-4E02-9982-59BBFB5A3F4A}" type="slidenum">
              <a:rPr lang="en-US" smtClean="0"/>
              <a:t>30</a:t>
            </a:fld>
            <a:endParaRPr lang="en-US"/>
          </a:p>
        </p:txBody>
      </p:sp>
    </p:spTree>
    <p:extLst>
      <p:ext uri="{BB962C8B-B14F-4D97-AF65-F5344CB8AC3E}">
        <p14:creationId xmlns:p14="http://schemas.microsoft.com/office/powerpoint/2010/main" val="2998704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8789E-E5CF-7799-2342-D32E31E155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E09176-30CB-54BB-EA2E-B78D4A5E9AD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3A207E3-807F-FD25-A222-816232D96A33}"/>
              </a:ext>
            </a:extLst>
          </p:cNvPr>
          <p:cNvSpPr>
            <a:spLocks noGrp="1"/>
          </p:cNvSpPr>
          <p:nvPr>
            <p:ph type="body" idx="1"/>
          </p:nvPr>
        </p:nvSpPr>
        <p:spPr/>
        <p:txBody>
          <a:bodyPr/>
          <a:lstStyle/>
          <a:p>
            <a:r>
              <a:rPr lang="en-US"/>
              <a:t>Kenny</a:t>
            </a:r>
          </a:p>
        </p:txBody>
      </p:sp>
      <p:sp>
        <p:nvSpPr>
          <p:cNvPr id="4" name="Slide Number Placeholder 3">
            <a:extLst>
              <a:ext uri="{FF2B5EF4-FFF2-40B4-BE49-F238E27FC236}">
                <a16:creationId xmlns:a16="http://schemas.microsoft.com/office/drawing/2014/main" id="{24E88BE3-A453-5EDB-E7B7-8A42991AEA2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2568A2-EBF6-4E02-9982-59BBFB5A3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201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0F114C-F2F0-40AB-B1D2-5AB4941A4A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8786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Kenny</a:t>
            </a:r>
          </a:p>
        </p:txBody>
      </p:sp>
      <p:sp>
        <p:nvSpPr>
          <p:cNvPr id="4" name="Slide Number Placeholder 3"/>
          <p:cNvSpPr>
            <a:spLocks noGrp="1"/>
          </p:cNvSpPr>
          <p:nvPr>
            <p:ph type="sldNum" sz="quarter" idx="5"/>
          </p:nvPr>
        </p:nvSpPr>
        <p:spPr/>
        <p:txBody>
          <a:bodyPr/>
          <a:lstStyle/>
          <a:p>
            <a:fld id="{B92568A2-EBF6-4E02-9982-59BBFB5A3F4A}" type="slidenum">
              <a:rPr lang="en-US" smtClean="0"/>
              <a:t>4</a:t>
            </a:fld>
            <a:endParaRPr lang="en-US"/>
          </a:p>
        </p:txBody>
      </p:sp>
    </p:spTree>
    <p:extLst>
      <p:ext uri="{BB962C8B-B14F-4D97-AF65-F5344CB8AC3E}">
        <p14:creationId xmlns:p14="http://schemas.microsoft.com/office/powerpoint/2010/main" val="2230992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9BDCF-C693-BF8A-2748-9981678B1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62401E-FF3B-CF1F-33C6-6F36F7136D6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34F7E06-2A87-E14B-68B8-B6E45323F8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54E1BE1-891E-5571-E754-D2AC80D358A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0F114C-F2F0-40AB-B1D2-5AB4941A4A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423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64AD9-EBA2-B033-7A14-A4C679315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4D7816-CA8A-2568-8846-8D4654E474C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5CF94AB-14FF-3EE2-1BFC-7957467F4E2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035A90-405F-FF1D-527A-30FD90568E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0F114C-F2F0-40AB-B1D2-5AB4941A4A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849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0F114C-F2F0-40AB-B1D2-5AB4941A4A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605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0F114C-F2F0-40AB-B1D2-5AB4941A4A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240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C127A-62F1-DD6D-6909-464F658D92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C67F79-078B-DF12-8B31-B9E4A7FE079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9EBD32E-CF34-CC9A-9883-18BCE529D441}"/>
              </a:ext>
            </a:extLst>
          </p:cNvPr>
          <p:cNvSpPr>
            <a:spLocks noGrp="1"/>
          </p:cNvSpPr>
          <p:nvPr>
            <p:ph type="body" idx="1"/>
          </p:nvPr>
        </p:nvSpPr>
        <p:spPr/>
        <p:txBody>
          <a:bodyPr/>
          <a:lstStyle/>
          <a:p>
            <a:r>
              <a:rPr lang="en-US"/>
              <a:t>Kenny</a:t>
            </a:r>
          </a:p>
        </p:txBody>
      </p:sp>
      <p:sp>
        <p:nvSpPr>
          <p:cNvPr id="4" name="Slide Number Placeholder 3">
            <a:extLst>
              <a:ext uri="{FF2B5EF4-FFF2-40B4-BE49-F238E27FC236}">
                <a16:creationId xmlns:a16="http://schemas.microsoft.com/office/drawing/2014/main" id="{69AC8DB5-3D35-BC43-C136-E79FEA4080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2568A2-EBF6-4E02-9982-59BBFB5A3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17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0F114C-F2F0-40AB-B1D2-5AB4941A4A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207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0F114C-F2F0-40AB-B1D2-5AB4941A4A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6055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C8E7BB2-EA0D-469D-B797-D1F136F2A01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83F347-D0CB-4B2A-8F86-DEFCF5BB0589}"/>
              </a:ext>
            </a:extLst>
          </p:cNvPr>
          <p:cNvSpPr/>
          <p:nvPr userDrawn="1"/>
        </p:nvSpPr>
        <p:spPr>
          <a:xfrm>
            <a:off x="0" y="4548095"/>
            <a:ext cx="5143500" cy="2309903"/>
          </a:xfrm>
          <a:prstGeom prst="rect">
            <a:avLst/>
          </a:prstGeom>
          <a:solidFill>
            <a:srgbClr val="0D3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10;&#10;Description automatically generated">
            <a:extLst>
              <a:ext uri="{FF2B5EF4-FFF2-40B4-BE49-F238E27FC236}">
                <a16:creationId xmlns:a16="http://schemas.microsoft.com/office/drawing/2014/main" id="{84D4001B-7920-4F8C-9932-79FE6BA81DDE}"/>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r="60905"/>
          <a:stretch/>
        </p:blipFill>
        <p:spPr>
          <a:xfrm rot="16200000">
            <a:off x="4743491" y="3244887"/>
            <a:ext cx="2358946" cy="4867277"/>
          </a:xfrm>
          <a:prstGeom prst="rect">
            <a:avLst/>
          </a:prstGeom>
        </p:spPr>
      </p:pic>
      <p:sp>
        <p:nvSpPr>
          <p:cNvPr id="2" name="Title 1">
            <a:extLst>
              <a:ext uri="{FF2B5EF4-FFF2-40B4-BE49-F238E27FC236}">
                <a16:creationId xmlns:a16="http://schemas.microsoft.com/office/drawing/2014/main" id="{1F058B46-8A6F-45EF-9384-C5C2C4E747A3}"/>
              </a:ext>
            </a:extLst>
          </p:cNvPr>
          <p:cNvSpPr>
            <a:spLocks noGrp="1"/>
          </p:cNvSpPr>
          <p:nvPr>
            <p:ph type="title"/>
          </p:nvPr>
        </p:nvSpPr>
        <p:spPr>
          <a:xfrm>
            <a:off x="7480300" y="1728139"/>
            <a:ext cx="4205946" cy="424732"/>
          </a:xfrm>
        </p:spPr>
        <p:txBody>
          <a:bodyPr/>
          <a:lstStyle>
            <a:lvl1pPr algn="r">
              <a:defRPr sz="2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AA3ADDFA-63F7-4055-B3B1-6716C856A8D8}"/>
              </a:ext>
            </a:extLst>
          </p:cNvPr>
          <p:cNvSpPr>
            <a:spLocks noGrp="1"/>
          </p:cNvSpPr>
          <p:nvPr>
            <p:ph type="body" sz="quarter" idx="12"/>
          </p:nvPr>
        </p:nvSpPr>
        <p:spPr>
          <a:xfrm>
            <a:off x="12940102" y="2158033"/>
            <a:ext cx="3547130" cy="2260858"/>
          </a:xfrm>
        </p:spPr>
        <p:txBody>
          <a:bodyPr/>
          <a:lstStyle>
            <a:lvl1pPr>
              <a:defRPr sz="2400"/>
            </a:lvl1pPr>
            <a:lvl2pPr>
              <a:defRPr sz="1800"/>
            </a:lvl2pPr>
          </a:lstStyle>
          <a:p>
            <a:pPr lvl="0"/>
            <a:r>
              <a:rPr lang="en-US"/>
              <a:t>Click to edit Master text styles</a:t>
            </a:r>
          </a:p>
          <a:p>
            <a:pPr lvl="1"/>
            <a:r>
              <a:rPr lang="en-US"/>
              <a:t>Second level</a:t>
            </a:r>
          </a:p>
          <a:p>
            <a:pPr lvl="2"/>
            <a:r>
              <a:rPr lang="en-US"/>
              <a:t>Third level</a:t>
            </a:r>
          </a:p>
        </p:txBody>
      </p:sp>
      <p:pic>
        <p:nvPicPr>
          <p:cNvPr id="15" name="Picture 14" descr="A picture containing sky, water, clouds, outdoor&#10;&#10;Description automatically generated">
            <a:extLst>
              <a:ext uri="{FF2B5EF4-FFF2-40B4-BE49-F238E27FC236}">
                <a16:creationId xmlns:a16="http://schemas.microsoft.com/office/drawing/2014/main" id="{2322E892-F28C-4742-A164-D7276A86DF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12938" y="-189643"/>
            <a:ext cx="10269867" cy="4984334"/>
          </a:xfrm>
          <a:prstGeom prst="rect">
            <a:avLst/>
          </a:prstGeom>
        </p:spPr>
      </p:pic>
      <p:sp>
        <p:nvSpPr>
          <p:cNvPr id="17" name="Rectangle 16">
            <a:extLst>
              <a:ext uri="{FF2B5EF4-FFF2-40B4-BE49-F238E27FC236}">
                <a16:creationId xmlns:a16="http://schemas.microsoft.com/office/drawing/2014/main" id="{672D0AEE-6E85-4F67-9581-F2B8E91A8CC6}"/>
              </a:ext>
            </a:extLst>
          </p:cNvPr>
          <p:cNvSpPr/>
          <p:nvPr userDrawn="1"/>
        </p:nvSpPr>
        <p:spPr>
          <a:xfrm>
            <a:off x="4851400" y="4632861"/>
            <a:ext cx="7340600" cy="2225139"/>
          </a:xfrm>
          <a:prstGeom prst="rect">
            <a:avLst/>
          </a:prstGeom>
          <a:solidFill>
            <a:srgbClr val="17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2">
            <a:extLst>
              <a:ext uri="{FF2B5EF4-FFF2-40B4-BE49-F238E27FC236}">
                <a16:creationId xmlns:a16="http://schemas.microsoft.com/office/drawing/2014/main" id="{282651C6-97F8-439D-B5A1-36379983C641}"/>
              </a:ext>
            </a:extLst>
          </p:cNvPr>
          <p:cNvSpPr>
            <a:spLocks noGrp="1"/>
          </p:cNvSpPr>
          <p:nvPr>
            <p:ph type="ftr" sz="quarter" idx="10"/>
          </p:nvPr>
        </p:nvSpPr>
        <p:spPr>
          <a:xfrm>
            <a:off x="7121201" y="6235413"/>
            <a:ext cx="4114800" cy="365125"/>
          </a:xfrm>
        </p:spPr>
        <p:txBody>
          <a:bodyPr/>
          <a:lstStyle>
            <a:lvl1pPr>
              <a:defRPr>
                <a:solidFill>
                  <a:schemeClr val="bg1"/>
                </a:solidFill>
              </a:defRPr>
            </a:lvl1pPr>
          </a:lstStyle>
          <a:p>
            <a:r>
              <a:rPr lang="fr-FR"/>
              <a:t>© SBM Offshore 2023. All rights reserved. www.sbmoffshore.com</a:t>
            </a:r>
          </a:p>
        </p:txBody>
      </p:sp>
      <p:pic>
        <p:nvPicPr>
          <p:cNvPr id="13" name="Graphic 12">
            <a:extLst>
              <a:ext uri="{FF2B5EF4-FFF2-40B4-BE49-F238E27FC236}">
                <a16:creationId xmlns:a16="http://schemas.microsoft.com/office/drawing/2014/main" id="{FB069117-3F2F-4395-A377-0161ABE3ECC5}"/>
              </a:ext>
            </a:extLst>
          </p:cNvPr>
          <p:cNvPicPr>
            <a:picLocks noChangeAspect="1"/>
          </p:cNvPicPr>
          <p:nvPr userDrawn="1"/>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l="3193" t="36106" r="58588" b="42157"/>
          <a:stretch/>
        </p:blipFill>
        <p:spPr>
          <a:xfrm>
            <a:off x="10399398" y="518476"/>
            <a:ext cx="1357185" cy="739590"/>
          </a:xfrm>
          <a:prstGeom prst="rect">
            <a:avLst/>
          </a:prstGeom>
        </p:spPr>
      </p:pic>
    </p:spTree>
    <p:extLst>
      <p:ext uri="{BB962C8B-B14F-4D97-AF65-F5344CB8AC3E}">
        <p14:creationId xmlns:p14="http://schemas.microsoft.com/office/powerpoint/2010/main" val="3452741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27A149-96CC-4B91-9B6D-52E81DC3D950}"/>
              </a:ext>
            </a:extLst>
          </p:cNvPr>
          <p:cNvSpPr/>
          <p:nvPr userDrawn="1"/>
        </p:nvSpPr>
        <p:spPr>
          <a:xfrm>
            <a:off x="0" y="0"/>
            <a:ext cx="12192000" cy="708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595CDE-F328-4BCB-93CF-42B5A1359E87}"/>
              </a:ext>
            </a:extLst>
          </p:cNvPr>
          <p:cNvSpPr/>
          <p:nvPr userDrawn="1"/>
        </p:nvSpPr>
        <p:spPr>
          <a:xfrm>
            <a:off x="9426742" y="0"/>
            <a:ext cx="2772088" cy="7089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9DC913BC-B6D2-4A6E-9F31-F4B418EB8A0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536" t="48889" r="51765" b="46482"/>
          <a:stretch/>
        </p:blipFill>
        <p:spPr>
          <a:xfrm rot="16200000">
            <a:off x="9179891" y="-874503"/>
            <a:ext cx="1317972" cy="2534546"/>
          </a:xfrm>
          <a:prstGeom prst="rect">
            <a:avLst/>
          </a:prstGeom>
        </p:spPr>
      </p:pic>
      <p:sp>
        <p:nvSpPr>
          <p:cNvPr id="2" name="Title 1">
            <a:extLst>
              <a:ext uri="{FF2B5EF4-FFF2-40B4-BE49-F238E27FC236}">
                <a16:creationId xmlns:a16="http://schemas.microsoft.com/office/drawing/2014/main" id="{1F058B46-8A6F-45EF-9384-C5C2C4E747A3}"/>
              </a:ext>
            </a:extLst>
          </p:cNvPr>
          <p:cNvSpPr>
            <a:spLocks noGrp="1"/>
          </p:cNvSpPr>
          <p:nvPr>
            <p:ph type="title"/>
          </p:nvPr>
        </p:nvSpPr>
        <p:spPr>
          <a:xfrm>
            <a:off x="407988" y="208104"/>
            <a:ext cx="9011924" cy="369332"/>
          </a:xfrm>
          <a:noFill/>
        </p:spPr>
        <p:txBody>
          <a:bodyPr/>
          <a:lstStyle>
            <a:lvl1pPr>
              <a:defRPr>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1BD06653-6B0B-426C-A727-DE4E521E58DE}"/>
              </a:ext>
            </a:extLst>
          </p:cNvPr>
          <p:cNvSpPr>
            <a:spLocks noGrp="1"/>
          </p:cNvSpPr>
          <p:nvPr>
            <p:ph type="ftr" sz="quarter" idx="10"/>
          </p:nvPr>
        </p:nvSpPr>
        <p:spPr/>
        <p:txBody>
          <a:bodyPr/>
          <a:lstStyle/>
          <a:p>
            <a:r>
              <a:rPr lang="fr-FR"/>
              <a:t>© SBM Offshore 2023. All rights reserved. www.sbmoffshore.com</a:t>
            </a:r>
          </a:p>
        </p:txBody>
      </p:sp>
      <p:sp>
        <p:nvSpPr>
          <p:cNvPr id="4" name="Slide Number Placeholder 3">
            <a:extLst>
              <a:ext uri="{FF2B5EF4-FFF2-40B4-BE49-F238E27FC236}">
                <a16:creationId xmlns:a16="http://schemas.microsoft.com/office/drawing/2014/main" id="{2AE6DE9A-B695-4448-B6E8-05C86B3D031A}"/>
              </a:ext>
            </a:extLst>
          </p:cNvPr>
          <p:cNvSpPr>
            <a:spLocks noGrp="1"/>
          </p:cNvSpPr>
          <p:nvPr>
            <p:ph type="sldNum" sz="quarter" idx="11"/>
          </p:nvPr>
        </p:nvSpPr>
        <p:spPr/>
        <p:txBody>
          <a:bodyPr/>
          <a:lstStyle/>
          <a:p>
            <a:fld id="{B07B8046-5099-5A4D-8E74-E863D84FE29A}" type="slidenum">
              <a:rPr lang="fr-FR" smtClean="0"/>
              <a:pPr/>
              <a:t>‹nº›</a:t>
            </a:fld>
            <a:endParaRPr lang="fr-FR"/>
          </a:p>
        </p:txBody>
      </p:sp>
      <p:sp>
        <p:nvSpPr>
          <p:cNvPr id="6" name="Text Placeholder 5">
            <a:extLst>
              <a:ext uri="{FF2B5EF4-FFF2-40B4-BE49-F238E27FC236}">
                <a16:creationId xmlns:a16="http://schemas.microsoft.com/office/drawing/2014/main" id="{AA3ADDFA-63F7-4055-B3B1-6716C856A8D8}"/>
              </a:ext>
            </a:extLst>
          </p:cNvPr>
          <p:cNvSpPr>
            <a:spLocks noGrp="1"/>
          </p:cNvSpPr>
          <p:nvPr>
            <p:ph type="body" sz="quarter" idx="12"/>
          </p:nvPr>
        </p:nvSpPr>
        <p:spPr>
          <a:xfrm>
            <a:off x="407988" y="1117600"/>
            <a:ext cx="11368742" cy="4711700"/>
          </a:xfrm>
        </p:spPr>
        <p:txBody>
          <a:bodyPr>
            <a:noAutofit/>
          </a:bodyPr>
          <a:lstStyle>
            <a:lvl1pPr>
              <a:buClr>
                <a:schemeClr val="accent1"/>
              </a:buClr>
              <a:defRPr sz="2000"/>
            </a:lvl1pPr>
            <a:lvl2pPr>
              <a:buClr>
                <a:schemeClr val="accent1"/>
              </a:buClr>
              <a:defRPr sz="1800"/>
            </a:lvl2pPr>
            <a:lvl3pPr>
              <a:buClr>
                <a:schemeClr val="accent1"/>
              </a:buClr>
              <a:defRPr/>
            </a:lvl3pPr>
          </a:lstStyle>
          <a:p>
            <a:pPr lvl="0"/>
            <a:r>
              <a:rPr lang="en-US"/>
              <a:t>Click to edit Master text styles</a:t>
            </a:r>
          </a:p>
          <a:p>
            <a:pPr lvl="1"/>
            <a:r>
              <a:rPr lang="en-US"/>
              <a:t>Second level</a:t>
            </a:r>
          </a:p>
          <a:p>
            <a:pPr lvl="2"/>
            <a:r>
              <a:rPr lang="en-US"/>
              <a:t>Third level</a:t>
            </a:r>
          </a:p>
        </p:txBody>
      </p:sp>
      <p:pic>
        <p:nvPicPr>
          <p:cNvPr id="10" name="Graphic 9">
            <a:extLst>
              <a:ext uri="{FF2B5EF4-FFF2-40B4-BE49-F238E27FC236}">
                <a16:creationId xmlns:a16="http://schemas.microsoft.com/office/drawing/2014/main" id="{4E558A71-8794-4AD5-824C-6A20C74145E3}"/>
              </a:ext>
            </a:extLst>
          </p:cNvPr>
          <p:cNvPicPr>
            <a:picLocks noChangeAspect="1"/>
          </p:cNvPicPr>
          <p:nvPr userDrawn="1"/>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l="3193" t="36106" r="58588" b="42157"/>
          <a:stretch/>
        </p:blipFill>
        <p:spPr>
          <a:xfrm>
            <a:off x="11099320" y="111868"/>
            <a:ext cx="854341" cy="465568"/>
          </a:xfrm>
          <a:prstGeom prst="rect">
            <a:avLst/>
          </a:prstGeom>
        </p:spPr>
      </p:pic>
    </p:spTree>
    <p:extLst>
      <p:ext uri="{BB962C8B-B14F-4D97-AF65-F5344CB8AC3E}">
        <p14:creationId xmlns:p14="http://schemas.microsoft.com/office/powerpoint/2010/main" val="1436880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ull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2C9E281-BD37-4AAF-9720-C6588AC8EF8D}"/>
              </a:ext>
            </a:extLst>
          </p:cNvPr>
          <p:cNvSpPr/>
          <p:nvPr userDrawn="1"/>
        </p:nvSpPr>
        <p:spPr>
          <a:xfrm>
            <a:off x="0" y="0"/>
            <a:ext cx="12192000" cy="708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8856B5-2CC3-4257-BA03-CA4914638B97}"/>
              </a:ext>
            </a:extLst>
          </p:cNvPr>
          <p:cNvSpPr/>
          <p:nvPr userDrawn="1"/>
        </p:nvSpPr>
        <p:spPr>
          <a:xfrm>
            <a:off x="9426742" y="0"/>
            <a:ext cx="2772088" cy="7089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4FC2671C-F810-4FDC-B1F8-2DF25F795B0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536" t="48889" r="51765" b="46482"/>
          <a:stretch/>
        </p:blipFill>
        <p:spPr>
          <a:xfrm rot="16200000">
            <a:off x="9179891" y="-874503"/>
            <a:ext cx="1317972" cy="2534546"/>
          </a:xfrm>
          <a:prstGeom prst="rect">
            <a:avLst/>
          </a:prstGeom>
        </p:spPr>
      </p:pic>
      <p:sp>
        <p:nvSpPr>
          <p:cNvPr id="4" name="Rectangle 3">
            <a:extLst>
              <a:ext uri="{FF2B5EF4-FFF2-40B4-BE49-F238E27FC236}">
                <a16:creationId xmlns:a16="http://schemas.microsoft.com/office/drawing/2014/main" id="{1B94ABFF-9AA8-F646-8D7B-2EDEC0CE462C}"/>
              </a:ext>
            </a:extLst>
          </p:cNvPr>
          <p:cNvSpPr/>
          <p:nvPr/>
        </p:nvSpPr>
        <p:spPr>
          <a:xfrm flipH="1">
            <a:off x="263525" y="1016000"/>
            <a:ext cx="11664054" cy="493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0" i="0">
                <a:latin typeface="Arial" panose="020B0604020202020204" pitchFamily="34" charset="0"/>
              </a:rPr>
              <a:t>   </a:t>
            </a:r>
          </a:p>
        </p:txBody>
      </p:sp>
      <p:sp>
        <p:nvSpPr>
          <p:cNvPr id="6" name="Espace réservé du numéro de diapositive 5">
            <a:extLst>
              <a:ext uri="{FF2B5EF4-FFF2-40B4-BE49-F238E27FC236}">
                <a16:creationId xmlns:a16="http://schemas.microsoft.com/office/drawing/2014/main" id="{172AC507-A219-884D-BFA1-632AB90CFA44}"/>
              </a:ext>
            </a:extLst>
          </p:cNvPr>
          <p:cNvSpPr>
            <a:spLocks noGrp="1"/>
          </p:cNvSpPr>
          <p:nvPr>
            <p:ph type="sldNum" sz="quarter" idx="12"/>
          </p:nvPr>
        </p:nvSpPr>
        <p:spPr>
          <a:xfrm>
            <a:off x="11408939" y="6371128"/>
            <a:ext cx="367791" cy="225138"/>
          </a:xfrm>
        </p:spPr>
        <p:txBody>
          <a:bodyPr wrap="none"/>
          <a:lstStyle/>
          <a:p>
            <a:fld id="{27CB02E0-2221-DD4C-989F-F8E3C1487BCA}" type="slidenum">
              <a:rPr lang="fr-FR" smtClean="0"/>
              <a:t>‹nº›</a:t>
            </a:fld>
            <a:endParaRPr lang="fr-FR"/>
          </a:p>
        </p:txBody>
      </p:sp>
      <p:sp>
        <p:nvSpPr>
          <p:cNvPr id="2" name="Titre 1">
            <a:extLst>
              <a:ext uri="{FF2B5EF4-FFF2-40B4-BE49-F238E27FC236}">
                <a16:creationId xmlns:a16="http://schemas.microsoft.com/office/drawing/2014/main" id="{594684B9-11E1-4549-B67C-F5B375CE69CE}"/>
              </a:ext>
            </a:extLst>
          </p:cNvPr>
          <p:cNvSpPr>
            <a:spLocks noGrp="1"/>
          </p:cNvSpPr>
          <p:nvPr>
            <p:ph type="title"/>
          </p:nvPr>
        </p:nvSpPr>
        <p:spPr>
          <a:xfrm>
            <a:off x="406963" y="169810"/>
            <a:ext cx="9928163" cy="369332"/>
          </a:xfrm>
          <a:noFill/>
          <a:effectLst/>
        </p:spPr>
        <p:txBody>
          <a:bodyPr wrap="none"/>
          <a:lstStyle>
            <a:lvl1pPr>
              <a:defRPr>
                <a:solidFill>
                  <a:schemeClr val="bg1"/>
                </a:solidFill>
              </a:defRPr>
            </a:lvl1pPr>
          </a:lstStyle>
          <a:p>
            <a:r>
              <a:rPr lang="en-US"/>
              <a:t>Click to edit Master title style</a:t>
            </a:r>
            <a:endParaRPr lang="en-US" noProof="0"/>
          </a:p>
        </p:txBody>
      </p:sp>
      <p:sp>
        <p:nvSpPr>
          <p:cNvPr id="11" name="Espace réservé du contenu 2">
            <a:extLst>
              <a:ext uri="{FF2B5EF4-FFF2-40B4-BE49-F238E27FC236}">
                <a16:creationId xmlns:a16="http://schemas.microsoft.com/office/drawing/2014/main" id="{2F720EA5-FC4A-435A-87FD-3A5D15CCBE63}"/>
              </a:ext>
            </a:extLst>
          </p:cNvPr>
          <p:cNvSpPr>
            <a:spLocks noGrp="1"/>
          </p:cNvSpPr>
          <p:nvPr>
            <p:ph idx="1" hasCustomPrompt="1"/>
          </p:nvPr>
        </p:nvSpPr>
        <p:spPr>
          <a:xfrm>
            <a:off x="421645" y="1160463"/>
            <a:ext cx="3599749" cy="4645024"/>
          </a:xfrm>
        </p:spPr>
        <p:txBody>
          <a:bodyPr>
            <a:noAutofit/>
          </a:bodyPr>
          <a:lstStyle>
            <a:lvl1pPr>
              <a:buClr>
                <a:schemeClr val="accent1"/>
              </a:buClr>
              <a:defRPr sz="2000"/>
            </a:lvl1pPr>
            <a:lvl2pPr>
              <a:buClr>
                <a:schemeClr val="accent1"/>
              </a:buClr>
              <a:defRPr sz="1800"/>
            </a:lvl2pPr>
            <a:lvl3pPr>
              <a:buClr>
                <a:schemeClr val="accent1"/>
              </a:buClr>
              <a:defRPr/>
            </a:lvl3pPr>
          </a:lstStyle>
          <a:p>
            <a:pPr lvl="0"/>
            <a:r>
              <a:rPr lang="en-US"/>
              <a:t>Click to edit Master title </a:t>
            </a:r>
            <a:r>
              <a:rPr lang="en-US" noProof="0"/>
              <a:t>style</a:t>
            </a:r>
          </a:p>
          <a:p>
            <a:pPr lvl="1"/>
            <a:r>
              <a:rPr lang="en-US"/>
              <a:t>Second level</a:t>
            </a:r>
            <a:endParaRPr lang="en-US" noProof="0"/>
          </a:p>
          <a:p>
            <a:pPr lvl="2"/>
            <a:r>
              <a:rPr lang="en-US" noProof="0"/>
              <a:t>Third level</a:t>
            </a:r>
          </a:p>
        </p:txBody>
      </p:sp>
      <p:sp>
        <p:nvSpPr>
          <p:cNvPr id="12" name="Espace réservé du contenu 8">
            <a:extLst>
              <a:ext uri="{FF2B5EF4-FFF2-40B4-BE49-F238E27FC236}">
                <a16:creationId xmlns:a16="http://schemas.microsoft.com/office/drawing/2014/main" id="{09663DE3-4E0F-481F-A91B-2E56E7382D46}"/>
              </a:ext>
            </a:extLst>
          </p:cNvPr>
          <p:cNvSpPr>
            <a:spLocks noGrp="1"/>
          </p:cNvSpPr>
          <p:nvPr>
            <p:ph sz="quarter" idx="13" hasCustomPrompt="1"/>
          </p:nvPr>
        </p:nvSpPr>
        <p:spPr>
          <a:xfrm>
            <a:off x="8178799" y="1160463"/>
            <a:ext cx="3600000" cy="4645024"/>
          </a:xfrm>
        </p:spPr>
        <p:txBody>
          <a:bodyPr>
            <a:noAutofit/>
          </a:bodyPr>
          <a:lstStyle>
            <a:lvl1pPr>
              <a:buClr>
                <a:schemeClr val="accent1"/>
              </a:buClr>
              <a:defRPr sz="2000"/>
            </a:lvl1pPr>
            <a:lvl2pPr>
              <a:buClr>
                <a:schemeClr val="accent1"/>
              </a:buClr>
              <a:defRPr sz="1800"/>
            </a:lvl2pPr>
            <a:lvl3pPr>
              <a:buClr>
                <a:schemeClr val="accent1"/>
              </a:buClr>
              <a:defRPr/>
            </a:lvl3pPr>
          </a:lstStyle>
          <a:p>
            <a:pPr lvl="0"/>
            <a:r>
              <a:rPr lang="en-US"/>
              <a:t>Click to edit Master title </a:t>
            </a:r>
            <a:r>
              <a:rPr lang="en-US" noProof="0"/>
              <a:t>style</a:t>
            </a:r>
          </a:p>
          <a:p>
            <a:pPr lvl="1"/>
            <a:r>
              <a:rPr lang="en-US"/>
              <a:t>Second level</a:t>
            </a:r>
            <a:endParaRPr lang="en-US" noProof="0"/>
          </a:p>
          <a:p>
            <a:pPr lvl="2"/>
            <a:r>
              <a:rPr lang="en-US" noProof="0"/>
              <a:t>Third level</a:t>
            </a:r>
          </a:p>
        </p:txBody>
      </p:sp>
      <p:sp>
        <p:nvSpPr>
          <p:cNvPr id="13" name="Espace réservé du contenu 9">
            <a:extLst>
              <a:ext uri="{FF2B5EF4-FFF2-40B4-BE49-F238E27FC236}">
                <a16:creationId xmlns:a16="http://schemas.microsoft.com/office/drawing/2014/main" id="{26A5BE1E-9081-4B59-AD4C-D0F5CD9D36D1}"/>
              </a:ext>
            </a:extLst>
          </p:cNvPr>
          <p:cNvSpPr>
            <a:spLocks noGrp="1"/>
          </p:cNvSpPr>
          <p:nvPr>
            <p:ph sz="quarter" idx="14" hasCustomPrompt="1"/>
          </p:nvPr>
        </p:nvSpPr>
        <p:spPr>
          <a:xfrm>
            <a:off x="4301317" y="1160463"/>
            <a:ext cx="3600000" cy="4645025"/>
          </a:xfrm>
        </p:spPr>
        <p:txBody>
          <a:bodyPr>
            <a:noAutofit/>
          </a:bodyPr>
          <a:lstStyle>
            <a:lvl1pPr>
              <a:buClr>
                <a:schemeClr val="accent1"/>
              </a:buClr>
              <a:defRPr sz="2000"/>
            </a:lvl1pPr>
            <a:lvl2pPr>
              <a:buClr>
                <a:schemeClr val="accent1"/>
              </a:buClr>
              <a:defRPr sz="1800"/>
            </a:lvl2pPr>
            <a:lvl3pPr>
              <a:buClr>
                <a:schemeClr val="accent1"/>
              </a:buClr>
              <a:defRPr/>
            </a:lvl3pPr>
          </a:lstStyle>
          <a:p>
            <a:pPr lvl="0"/>
            <a:r>
              <a:rPr lang="en-US"/>
              <a:t>Click to edit Master title </a:t>
            </a:r>
            <a:r>
              <a:rPr lang="en-US" noProof="0"/>
              <a:t>style</a:t>
            </a:r>
          </a:p>
          <a:p>
            <a:pPr lvl="1"/>
            <a:r>
              <a:rPr lang="en-US"/>
              <a:t>Second level</a:t>
            </a:r>
            <a:endParaRPr lang="en-US" noProof="0"/>
          </a:p>
          <a:p>
            <a:pPr lvl="2"/>
            <a:r>
              <a:rPr lang="en-US" noProof="0"/>
              <a:t>Third level</a:t>
            </a:r>
          </a:p>
        </p:txBody>
      </p:sp>
      <p:sp>
        <p:nvSpPr>
          <p:cNvPr id="14" name="Espace réservé du pied de page 4">
            <a:extLst>
              <a:ext uri="{FF2B5EF4-FFF2-40B4-BE49-F238E27FC236}">
                <a16:creationId xmlns:a16="http://schemas.microsoft.com/office/drawing/2014/main" id="{DA5E79F3-FDF3-4DCF-8F22-3FC995E19BCB}"/>
              </a:ext>
            </a:extLst>
          </p:cNvPr>
          <p:cNvSpPr>
            <a:spLocks noGrp="1"/>
          </p:cNvSpPr>
          <p:nvPr>
            <p:ph type="ftr" sz="quarter" idx="3"/>
          </p:nvPr>
        </p:nvSpPr>
        <p:spPr>
          <a:xfrm>
            <a:off x="7121201" y="6375400"/>
            <a:ext cx="4114800" cy="225138"/>
          </a:xfrm>
          <a:prstGeom prst="rect">
            <a:avLst/>
          </a:prstGeom>
        </p:spPr>
        <p:txBody>
          <a:bodyPr vert="horz" lIns="91440" tIns="45720" rIns="91440" bIns="45720" rtlCol="0" anchor="ctr" anchorCtr="0"/>
          <a:lstStyle>
            <a:lvl1pPr algn="r">
              <a:defRPr sz="700" b="0" i="0">
                <a:solidFill>
                  <a:srgbClr val="646363"/>
                </a:solidFill>
                <a:latin typeface="Avenir Light" panose="020B0402020203020204" pitchFamily="34" charset="77"/>
              </a:defRPr>
            </a:lvl1pPr>
          </a:lstStyle>
          <a:p>
            <a:r>
              <a:rPr lang="fr-FR"/>
              <a:t>© SBM Offshore 2023. All rights reserved. www.sbmoffshore.com</a:t>
            </a:r>
          </a:p>
        </p:txBody>
      </p:sp>
    </p:spTree>
    <p:extLst>
      <p:ext uri="{BB962C8B-B14F-4D97-AF65-F5344CB8AC3E}">
        <p14:creationId xmlns:p14="http://schemas.microsoft.com/office/powerpoint/2010/main" val="2244128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ull whit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46CC35-015D-4581-B401-0E295B860992}"/>
              </a:ext>
            </a:extLst>
          </p:cNvPr>
          <p:cNvSpPr/>
          <p:nvPr userDrawn="1"/>
        </p:nvSpPr>
        <p:spPr>
          <a:xfrm>
            <a:off x="0" y="0"/>
            <a:ext cx="12192000" cy="708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1157EC-E3C9-4153-AF57-BBB3F6CEC671}"/>
              </a:ext>
            </a:extLst>
          </p:cNvPr>
          <p:cNvSpPr/>
          <p:nvPr userDrawn="1"/>
        </p:nvSpPr>
        <p:spPr>
          <a:xfrm>
            <a:off x="9426742" y="0"/>
            <a:ext cx="2772088" cy="7089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068B1968-57C4-4B89-9752-8FCCBDCC471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536" t="48889" r="51765" b="46482"/>
          <a:stretch/>
        </p:blipFill>
        <p:spPr>
          <a:xfrm rot="16200000">
            <a:off x="9179891" y="-874503"/>
            <a:ext cx="1317972" cy="2534546"/>
          </a:xfrm>
          <a:prstGeom prst="rect">
            <a:avLst/>
          </a:prstGeom>
        </p:spPr>
      </p:pic>
      <p:sp>
        <p:nvSpPr>
          <p:cNvPr id="4" name="Rectangle 3">
            <a:extLst>
              <a:ext uri="{FF2B5EF4-FFF2-40B4-BE49-F238E27FC236}">
                <a16:creationId xmlns:a16="http://schemas.microsoft.com/office/drawing/2014/main" id="{1B94ABFF-9AA8-F646-8D7B-2EDEC0CE462C}"/>
              </a:ext>
            </a:extLst>
          </p:cNvPr>
          <p:cNvSpPr/>
          <p:nvPr/>
        </p:nvSpPr>
        <p:spPr>
          <a:xfrm flipH="1">
            <a:off x="263525" y="1016000"/>
            <a:ext cx="11664054" cy="493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0" i="0">
                <a:latin typeface="Arial" panose="020B0604020202020204" pitchFamily="34" charset="0"/>
              </a:rPr>
              <a:t>   </a:t>
            </a:r>
          </a:p>
        </p:txBody>
      </p:sp>
      <p:sp>
        <p:nvSpPr>
          <p:cNvPr id="2" name="Titre 1">
            <a:extLst>
              <a:ext uri="{FF2B5EF4-FFF2-40B4-BE49-F238E27FC236}">
                <a16:creationId xmlns:a16="http://schemas.microsoft.com/office/drawing/2014/main" id="{594684B9-11E1-4549-B67C-F5B375CE69CE}"/>
              </a:ext>
            </a:extLst>
          </p:cNvPr>
          <p:cNvSpPr>
            <a:spLocks noGrp="1"/>
          </p:cNvSpPr>
          <p:nvPr>
            <p:ph type="title"/>
          </p:nvPr>
        </p:nvSpPr>
        <p:spPr>
          <a:xfrm>
            <a:off x="406964" y="169810"/>
            <a:ext cx="9822886" cy="369332"/>
          </a:xfrm>
          <a:noFill/>
          <a:effectLst/>
        </p:spPr>
        <p:txBody>
          <a:bodyPr wrap="none"/>
          <a:lstStyle>
            <a:lvl1pPr>
              <a:defRPr>
                <a:solidFill>
                  <a:schemeClr val="bg1"/>
                </a:solidFill>
              </a:defRPr>
            </a:lvl1pPr>
          </a:lstStyle>
          <a:p>
            <a:r>
              <a:rPr lang="en-US"/>
              <a:t>Click to edit Master title style</a:t>
            </a:r>
            <a:endParaRPr lang="en-US" noProof="0"/>
          </a:p>
        </p:txBody>
      </p:sp>
      <p:sp>
        <p:nvSpPr>
          <p:cNvPr id="11" name="Espace réservé du contenu 2">
            <a:extLst>
              <a:ext uri="{FF2B5EF4-FFF2-40B4-BE49-F238E27FC236}">
                <a16:creationId xmlns:a16="http://schemas.microsoft.com/office/drawing/2014/main" id="{ECD34B96-C015-421D-9944-520E33FC4EC2}"/>
              </a:ext>
            </a:extLst>
          </p:cNvPr>
          <p:cNvSpPr>
            <a:spLocks noGrp="1"/>
          </p:cNvSpPr>
          <p:nvPr>
            <p:ph idx="1" hasCustomPrompt="1"/>
          </p:nvPr>
        </p:nvSpPr>
        <p:spPr>
          <a:xfrm>
            <a:off x="410493" y="1160464"/>
            <a:ext cx="5551138" cy="4645024"/>
          </a:xfrm>
        </p:spPr>
        <p:txBody>
          <a:bodyPr/>
          <a:lstStyle>
            <a:lvl1pPr>
              <a:buClr>
                <a:schemeClr val="accent1"/>
              </a:buClr>
              <a:defRPr sz="2000"/>
            </a:lvl1pPr>
            <a:lvl2pPr>
              <a:buClr>
                <a:schemeClr val="accent1"/>
              </a:buClr>
              <a:defRPr sz="1800"/>
            </a:lvl2pPr>
            <a:lvl3pPr>
              <a:buClr>
                <a:schemeClr val="accent1"/>
              </a:buClr>
              <a:defRPr/>
            </a:lvl3pPr>
          </a:lstStyle>
          <a:p>
            <a:pPr lvl="0"/>
            <a:r>
              <a:rPr lang="en-US"/>
              <a:t>Click to edit Master title </a:t>
            </a:r>
            <a:r>
              <a:rPr lang="en-US" noProof="0"/>
              <a:t>style</a:t>
            </a:r>
          </a:p>
          <a:p>
            <a:pPr lvl="1"/>
            <a:r>
              <a:rPr lang="en-US"/>
              <a:t>Second level</a:t>
            </a:r>
            <a:endParaRPr lang="en-US" noProof="0"/>
          </a:p>
          <a:p>
            <a:pPr lvl="2"/>
            <a:r>
              <a:rPr lang="en-US" noProof="0"/>
              <a:t>Third level</a:t>
            </a:r>
          </a:p>
        </p:txBody>
      </p:sp>
      <p:sp>
        <p:nvSpPr>
          <p:cNvPr id="12" name="Espace réservé du contenu 8">
            <a:extLst>
              <a:ext uri="{FF2B5EF4-FFF2-40B4-BE49-F238E27FC236}">
                <a16:creationId xmlns:a16="http://schemas.microsoft.com/office/drawing/2014/main" id="{7B0E46C7-75DB-4D34-9C75-477148910392}"/>
              </a:ext>
            </a:extLst>
          </p:cNvPr>
          <p:cNvSpPr>
            <a:spLocks noGrp="1"/>
          </p:cNvSpPr>
          <p:nvPr>
            <p:ph sz="quarter" idx="13" hasCustomPrompt="1"/>
          </p:nvPr>
        </p:nvSpPr>
        <p:spPr>
          <a:xfrm>
            <a:off x="6221035" y="1160464"/>
            <a:ext cx="5544543" cy="4645022"/>
          </a:xfrm>
        </p:spPr>
        <p:txBody>
          <a:bodyPr/>
          <a:lstStyle>
            <a:lvl1pPr>
              <a:buClr>
                <a:schemeClr val="accent1"/>
              </a:buClr>
              <a:defRPr sz="2000"/>
            </a:lvl1pPr>
            <a:lvl2pPr>
              <a:buClr>
                <a:schemeClr val="accent1"/>
              </a:buClr>
              <a:defRPr sz="1800"/>
            </a:lvl2pPr>
            <a:lvl3pPr>
              <a:buClr>
                <a:schemeClr val="accent1"/>
              </a:buClr>
              <a:defRPr/>
            </a:lvl3pPr>
          </a:lstStyle>
          <a:p>
            <a:pPr lvl="0"/>
            <a:r>
              <a:rPr lang="en-US"/>
              <a:t>Click to edit Master title </a:t>
            </a:r>
            <a:r>
              <a:rPr lang="en-US" noProof="0"/>
              <a:t>style</a:t>
            </a:r>
          </a:p>
          <a:p>
            <a:pPr lvl="1"/>
            <a:r>
              <a:rPr lang="en-US"/>
              <a:t>Second level</a:t>
            </a:r>
            <a:endParaRPr lang="en-US" noProof="0"/>
          </a:p>
          <a:p>
            <a:pPr lvl="2"/>
            <a:r>
              <a:rPr lang="en-US" noProof="0"/>
              <a:t>Third level</a:t>
            </a:r>
          </a:p>
        </p:txBody>
      </p:sp>
      <p:sp>
        <p:nvSpPr>
          <p:cNvPr id="14" name="Espace réservé du numéro de diapositive 5">
            <a:extLst>
              <a:ext uri="{FF2B5EF4-FFF2-40B4-BE49-F238E27FC236}">
                <a16:creationId xmlns:a16="http://schemas.microsoft.com/office/drawing/2014/main" id="{A14B42CE-B855-48D1-A95F-4EF313F07854}"/>
              </a:ext>
            </a:extLst>
          </p:cNvPr>
          <p:cNvSpPr>
            <a:spLocks noGrp="1"/>
          </p:cNvSpPr>
          <p:nvPr>
            <p:ph type="sldNum" sz="quarter" idx="12"/>
          </p:nvPr>
        </p:nvSpPr>
        <p:spPr>
          <a:xfrm>
            <a:off x="11408939" y="6371128"/>
            <a:ext cx="367791" cy="225138"/>
          </a:xfrm>
        </p:spPr>
        <p:txBody>
          <a:bodyPr wrap="none"/>
          <a:lstStyle/>
          <a:p>
            <a:fld id="{27CB02E0-2221-DD4C-989F-F8E3C1487BCA}" type="slidenum">
              <a:rPr lang="fr-FR" smtClean="0"/>
              <a:t>‹nº›</a:t>
            </a:fld>
            <a:endParaRPr lang="fr-FR"/>
          </a:p>
        </p:txBody>
      </p:sp>
      <p:sp>
        <p:nvSpPr>
          <p:cNvPr id="15" name="Espace réservé du pied de page 4">
            <a:extLst>
              <a:ext uri="{FF2B5EF4-FFF2-40B4-BE49-F238E27FC236}">
                <a16:creationId xmlns:a16="http://schemas.microsoft.com/office/drawing/2014/main" id="{6E9E5005-2F59-4AAE-B74C-E171C88374A1}"/>
              </a:ext>
            </a:extLst>
          </p:cNvPr>
          <p:cNvSpPr>
            <a:spLocks noGrp="1"/>
          </p:cNvSpPr>
          <p:nvPr>
            <p:ph type="ftr" sz="quarter" idx="3"/>
          </p:nvPr>
        </p:nvSpPr>
        <p:spPr>
          <a:xfrm>
            <a:off x="7121201" y="6375400"/>
            <a:ext cx="4114800" cy="225138"/>
          </a:xfrm>
          <a:prstGeom prst="rect">
            <a:avLst/>
          </a:prstGeom>
        </p:spPr>
        <p:txBody>
          <a:bodyPr vert="horz" lIns="91440" tIns="45720" rIns="91440" bIns="45720" rtlCol="0" anchor="ctr" anchorCtr="0"/>
          <a:lstStyle>
            <a:lvl1pPr algn="r">
              <a:defRPr sz="700" b="0" i="0">
                <a:solidFill>
                  <a:srgbClr val="646363"/>
                </a:solidFill>
                <a:latin typeface="Avenir Light" panose="020B0402020203020204" pitchFamily="34" charset="77"/>
              </a:defRPr>
            </a:lvl1pPr>
          </a:lstStyle>
          <a:p>
            <a:r>
              <a:rPr lang="fr-FR"/>
              <a:t>© SBM Offshore 2023. All rights reserved. www.sbmoffshore.com</a:t>
            </a:r>
          </a:p>
        </p:txBody>
      </p:sp>
    </p:spTree>
    <p:extLst>
      <p:ext uri="{BB962C8B-B14F-4D97-AF65-F5344CB8AC3E}">
        <p14:creationId xmlns:p14="http://schemas.microsoft.com/office/powerpoint/2010/main" val="1190117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st page">
    <p:spTree>
      <p:nvGrpSpPr>
        <p:cNvPr id="1" name=""/>
        <p:cNvGrpSpPr/>
        <p:nvPr/>
      </p:nvGrpSpPr>
      <p:grpSpPr>
        <a:xfrm>
          <a:off x="0" y="0"/>
          <a:ext cx="0" cy="0"/>
          <a:chOff x="0" y="0"/>
          <a:chExt cx="0" cy="0"/>
        </a:xfrm>
      </p:grpSpPr>
      <p:sp>
        <p:nvSpPr>
          <p:cNvPr id="17" name="Espace réservé pour une image  16">
            <a:extLst>
              <a:ext uri="{FF2B5EF4-FFF2-40B4-BE49-F238E27FC236}">
                <a16:creationId xmlns:a16="http://schemas.microsoft.com/office/drawing/2014/main" id="{9B580751-2C05-E043-B034-3ABB664A240C}"/>
              </a:ext>
            </a:extLst>
          </p:cNvPr>
          <p:cNvSpPr>
            <a:spLocks noGrp="1"/>
          </p:cNvSpPr>
          <p:nvPr>
            <p:ph type="pic" sz="quarter" idx="10" hasCustomPrompt="1"/>
          </p:nvPr>
        </p:nvSpPr>
        <p:spPr>
          <a:xfrm>
            <a:off x="1" y="0"/>
            <a:ext cx="6096000" cy="6858000"/>
          </a:xfrm>
          <a:solidFill>
            <a:schemeClr val="bg1"/>
          </a:solidFill>
        </p:spPr>
        <p:txBody>
          <a:bodyPr/>
          <a:lstStyle>
            <a:lvl1pPr>
              <a:buClr>
                <a:schemeClr val="tx2"/>
              </a:buClr>
              <a:defRPr/>
            </a:lvl1pPr>
          </a:lstStyle>
          <a:p>
            <a:r>
              <a:rPr lang="fr-FR"/>
              <a:t>Click on the </a:t>
            </a:r>
            <a:r>
              <a:rPr lang="fr-FR" err="1"/>
              <a:t>icon</a:t>
            </a:r>
            <a:r>
              <a:rPr lang="fr-FR"/>
              <a:t> to </a:t>
            </a:r>
            <a:r>
              <a:rPr lang="fr-FR" err="1"/>
              <a:t>add</a:t>
            </a:r>
            <a:r>
              <a:rPr lang="fr-FR"/>
              <a:t> an image</a:t>
            </a:r>
          </a:p>
        </p:txBody>
      </p:sp>
      <p:sp>
        <p:nvSpPr>
          <p:cNvPr id="9" name="Rectangle 8">
            <a:extLst>
              <a:ext uri="{FF2B5EF4-FFF2-40B4-BE49-F238E27FC236}">
                <a16:creationId xmlns:a16="http://schemas.microsoft.com/office/drawing/2014/main" id="{D180210E-5FD2-4246-9AA0-9254FC5D3E16}"/>
              </a:ext>
            </a:extLst>
          </p:cNvPr>
          <p:cNvSpPr/>
          <p:nvPr userDrawn="1"/>
        </p:nvSpPr>
        <p:spPr>
          <a:xfrm flipH="1">
            <a:off x="6348044" y="0"/>
            <a:ext cx="584395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0" i="0">
                <a:latin typeface="Arial" panose="020B0604020202020204" pitchFamily="34" charset="0"/>
              </a:rPr>
              <a:t>   </a:t>
            </a:r>
          </a:p>
        </p:txBody>
      </p:sp>
      <p:pic>
        <p:nvPicPr>
          <p:cNvPr id="11" name="Image 10">
            <a:extLst>
              <a:ext uri="{FF2B5EF4-FFF2-40B4-BE49-F238E27FC236}">
                <a16:creationId xmlns:a16="http://schemas.microsoft.com/office/drawing/2014/main" id="{7A10A562-FB6C-DE4C-8844-1B86787EB3B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2849" y="6221972"/>
            <a:ext cx="1894297" cy="383979"/>
          </a:xfrm>
          <a:prstGeom prst="rect">
            <a:avLst/>
          </a:prstGeom>
        </p:spPr>
      </p:pic>
      <p:cxnSp>
        <p:nvCxnSpPr>
          <p:cNvPr id="13" name="Connecteur droit 12">
            <a:extLst>
              <a:ext uri="{FF2B5EF4-FFF2-40B4-BE49-F238E27FC236}">
                <a16:creationId xmlns:a16="http://schemas.microsoft.com/office/drawing/2014/main" id="{FBFBAE01-699E-334F-BDB2-AE5B29FE456B}"/>
              </a:ext>
            </a:extLst>
          </p:cNvPr>
          <p:cNvCxnSpPr/>
          <p:nvPr/>
        </p:nvCxnSpPr>
        <p:spPr>
          <a:xfrm>
            <a:off x="7052982" y="5967319"/>
            <a:ext cx="4222377"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2A87FC8-0694-8D4D-B20E-FA0C0B564119}"/>
              </a:ext>
            </a:extLst>
          </p:cNvPr>
          <p:cNvSpPr/>
          <p:nvPr/>
        </p:nvSpPr>
        <p:spPr>
          <a:xfrm>
            <a:off x="6096000" y="0"/>
            <a:ext cx="252046"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Arial" panose="020B0604020202020204" pitchFamily="34" charset="0"/>
            </a:endParaRPr>
          </a:p>
        </p:txBody>
      </p:sp>
      <p:pic>
        <p:nvPicPr>
          <p:cNvPr id="12" name="Graphic 11">
            <a:extLst>
              <a:ext uri="{FF2B5EF4-FFF2-40B4-BE49-F238E27FC236}">
                <a16:creationId xmlns:a16="http://schemas.microsoft.com/office/drawing/2014/main" id="{61E133C7-FC5F-4584-AA86-C1845322FC95}"/>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192" t="36106" r="5502" b="42157"/>
          <a:stretch/>
        </p:blipFill>
        <p:spPr>
          <a:xfrm>
            <a:off x="6696706" y="2813049"/>
            <a:ext cx="5400677" cy="1231901"/>
          </a:xfrm>
          <a:prstGeom prst="rect">
            <a:avLst/>
          </a:prstGeom>
        </p:spPr>
      </p:pic>
    </p:spTree>
    <p:extLst>
      <p:ext uri="{BB962C8B-B14F-4D97-AF65-F5344CB8AC3E}">
        <p14:creationId xmlns:p14="http://schemas.microsoft.com/office/powerpoint/2010/main" val="2768598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3 columns">
    <p:spTree>
      <p:nvGrpSpPr>
        <p:cNvPr id="1" name=""/>
        <p:cNvGrpSpPr/>
        <p:nvPr/>
      </p:nvGrpSpPr>
      <p:grpSpPr>
        <a:xfrm>
          <a:off x="0" y="0"/>
          <a:ext cx="0" cy="0"/>
          <a:chOff x="0" y="0"/>
          <a:chExt cx="0" cy="0"/>
        </a:xfrm>
      </p:grpSpPr>
      <p:sp>
        <p:nvSpPr>
          <p:cNvPr id="2" name="Espace réservé du pied de page 4">
            <a:extLst>
              <a:ext uri="{FF2B5EF4-FFF2-40B4-BE49-F238E27FC236}">
                <a16:creationId xmlns:a16="http://schemas.microsoft.com/office/drawing/2014/main" id="{719D4ED4-6201-B8A2-6ADF-D0DA85C400AF}"/>
              </a:ext>
            </a:extLst>
          </p:cNvPr>
          <p:cNvSpPr>
            <a:spLocks noGrp="1"/>
          </p:cNvSpPr>
          <p:nvPr>
            <p:ph type="ftr" sz="quarter" idx="3"/>
          </p:nvPr>
        </p:nvSpPr>
        <p:spPr>
          <a:xfrm>
            <a:off x="7121201" y="6375097"/>
            <a:ext cx="4114800" cy="225441"/>
          </a:xfrm>
          <a:prstGeom prst="rect">
            <a:avLst/>
          </a:prstGeom>
        </p:spPr>
        <p:txBody>
          <a:bodyPr vert="horz" lIns="91440" tIns="45720" rIns="91440" bIns="45720" rtlCol="0" anchor="ctr" anchorCtr="0"/>
          <a:lstStyle>
            <a:lvl1pPr algn="r">
              <a:defRPr sz="700" b="0" i="0">
                <a:solidFill>
                  <a:schemeClr val="tx2"/>
                </a:solidFill>
                <a:latin typeface="Arial Nova" panose="020B0504020202020204" pitchFamily="34" charset="0"/>
              </a:defRPr>
            </a:lvl1pPr>
          </a:lstStyle>
          <a:p>
            <a:r>
              <a:rPr lang="en-US"/>
              <a:t>© SBM Offshore. All rights reserved. www.sbmoffshore.com</a:t>
            </a:r>
            <a:endParaRPr lang="fr-FR"/>
          </a:p>
        </p:txBody>
      </p:sp>
      <p:sp>
        <p:nvSpPr>
          <p:cNvPr id="3" name="Espace réservé du numéro de diapositive 5">
            <a:extLst>
              <a:ext uri="{FF2B5EF4-FFF2-40B4-BE49-F238E27FC236}">
                <a16:creationId xmlns:a16="http://schemas.microsoft.com/office/drawing/2014/main" id="{4D81A575-506B-D411-C3E2-A1FE28B3694E}"/>
              </a:ext>
            </a:extLst>
          </p:cNvPr>
          <p:cNvSpPr>
            <a:spLocks noGrp="1"/>
          </p:cNvSpPr>
          <p:nvPr>
            <p:ph type="sldNum" sz="quarter" idx="4"/>
          </p:nvPr>
        </p:nvSpPr>
        <p:spPr>
          <a:xfrm>
            <a:off x="11408939" y="6370825"/>
            <a:ext cx="367791" cy="225441"/>
          </a:xfrm>
          <a:prstGeom prst="rect">
            <a:avLst/>
          </a:prstGeom>
        </p:spPr>
        <p:txBody>
          <a:bodyPr vert="horz" lIns="91440" tIns="45720" rIns="91440" bIns="45720" rtlCol="0" anchor="ctr" anchorCtr="0"/>
          <a:lstStyle>
            <a:lvl1pPr algn="ctr">
              <a:defRPr sz="900" b="0" i="0">
                <a:solidFill>
                  <a:schemeClr val="tx2"/>
                </a:solidFill>
                <a:latin typeface="Arial Nova" panose="020B0504020202020204" pitchFamily="34" charset="0"/>
              </a:defRPr>
            </a:lvl1pPr>
          </a:lstStyle>
          <a:p>
            <a:fld id="{888928BD-9DD5-4B49-B597-3FD2BD4272DD}" type="slidenum">
              <a:rPr lang="en-GB" smtClean="0"/>
              <a:pPr/>
              <a:t>‹nº›</a:t>
            </a:fld>
            <a:endParaRPr lang="en-GB"/>
          </a:p>
        </p:txBody>
      </p:sp>
      <p:sp>
        <p:nvSpPr>
          <p:cNvPr id="4" name="Espace réservé du titre 1">
            <a:extLst>
              <a:ext uri="{FF2B5EF4-FFF2-40B4-BE49-F238E27FC236}">
                <a16:creationId xmlns:a16="http://schemas.microsoft.com/office/drawing/2014/main" id="{51C02A4B-133D-2570-A4C4-1512EC167FE2}"/>
              </a:ext>
            </a:extLst>
          </p:cNvPr>
          <p:cNvSpPr>
            <a:spLocks noGrp="1"/>
          </p:cNvSpPr>
          <p:nvPr>
            <p:ph type="title"/>
          </p:nvPr>
        </p:nvSpPr>
        <p:spPr>
          <a:xfrm>
            <a:off x="407988" y="180404"/>
            <a:ext cx="9967912" cy="424732"/>
          </a:xfrm>
          <a:prstGeom prst="rect">
            <a:avLst/>
          </a:prstGeom>
          <a:noFill/>
        </p:spPr>
        <p:txBody>
          <a:bodyPr vert="horz" wrap="square" lIns="91440" tIns="45720" rIns="91440" bIns="45720" rtlCol="0" anchor="ctr">
            <a:spAutoFit/>
          </a:bodyPr>
          <a:lstStyle/>
          <a:p>
            <a:r>
              <a:rPr lang="en-US"/>
              <a:t>Click to edit Master title style</a:t>
            </a:r>
            <a:endParaRPr lang="en-US" noProof="0"/>
          </a:p>
        </p:txBody>
      </p:sp>
      <p:sp>
        <p:nvSpPr>
          <p:cNvPr id="7" name="Text Placeholder 6">
            <a:extLst>
              <a:ext uri="{FF2B5EF4-FFF2-40B4-BE49-F238E27FC236}">
                <a16:creationId xmlns:a16="http://schemas.microsoft.com/office/drawing/2014/main" id="{8559B4A5-2793-715C-EE45-211DE42005DF}"/>
              </a:ext>
            </a:extLst>
          </p:cNvPr>
          <p:cNvSpPr>
            <a:spLocks noGrp="1"/>
          </p:cNvSpPr>
          <p:nvPr>
            <p:ph type="body" sz="quarter" idx="10"/>
          </p:nvPr>
        </p:nvSpPr>
        <p:spPr>
          <a:xfrm>
            <a:off x="889523" y="1257300"/>
            <a:ext cx="3188991" cy="4749800"/>
          </a:xfrm>
          <a:noFill/>
        </p:spPr>
        <p:txBody>
          <a:bodyPr lIns="108000" tIns="108000" rIns="108000" b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6">
            <a:extLst>
              <a:ext uri="{FF2B5EF4-FFF2-40B4-BE49-F238E27FC236}">
                <a16:creationId xmlns:a16="http://schemas.microsoft.com/office/drawing/2014/main" id="{504C59E2-5566-13D5-6338-48C1C325C0E3}"/>
              </a:ext>
            </a:extLst>
          </p:cNvPr>
          <p:cNvSpPr>
            <a:spLocks noGrp="1"/>
          </p:cNvSpPr>
          <p:nvPr>
            <p:ph type="body" sz="quarter" idx="11"/>
          </p:nvPr>
        </p:nvSpPr>
        <p:spPr>
          <a:xfrm>
            <a:off x="4382734" y="1257300"/>
            <a:ext cx="3188991" cy="4749800"/>
          </a:xfrm>
          <a:noFill/>
        </p:spPr>
        <p:txBody>
          <a:bodyPr lIns="108000" tIns="108000" rIns="108000" b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6">
            <a:extLst>
              <a:ext uri="{FF2B5EF4-FFF2-40B4-BE49-F238E27FC236}">
                <a16:creationId xmlns:a16="http://schemas.microsoft.com/office/drawing/2014/main" id="{B99096CB-0C7B-8331-EB48-1AE5E3741D43}"/>
              </a:ext>
            </a:extLst>
          </p:cNvPr>
          <p:cNvSpPr>
            <a:spLocks noGrp="1"/>
          </p:cNvSpPr>
          <p:nvPr>
            <p:ph type="body" sz="quarter" idx="12"/>
          </p:nvPr>
        </p:nvSpPr>
        <p:spPr>
          <a:xfrm>
            <a:off x="7875945" y="1257300"/>
            <a:ext cx="3188991" cy="4749800"/>
          </a:xfrm>
          <a:noFill/>
        </p:spPr>
        <p:txBody>
          <a:bodyPr lIns="108000" tIns="108000" rIns="108000" b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76075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C8E7BB2-EA0D-469D-B797-D1F136F2A01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83F347-D0CB-4B2A-8F86-DEFCF5BB0589}"/>
              </a:ext>
            </a:extLst>
          </p:cNvPr>
          <p:cNvSpPr/>
          <p:nvPr userDrawn="1"/>
        </p:nvSpPr>
        <p:spPr>
          <a:xfrm>
            <a:off x="0" y="4548095"/>
            <a:ext cx="5143500" cy="2309903"/>
          </a:xfrm>
          <a:prstGeom prst="rect">
            <a:avLst/>
          </a:prstGeom>
          <a:solidFill>
            <a:srgbClr val="0D3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10;&#10;Description automatically generated">
            <a:extLst>
              <a:ext uri="{FF2B5EF4-FFF2-40B4-BE49-F238E27FC236}">
                <a16:creationId xmlns:a16="http://schemas.microsoft.com/office/drawing/2014/main" id="{84D4001B-7920-4F8C-9932-79FE6BA81DDE}"/>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r="60905"/>
          <a:stretch/>
        </p:blipFill>
        <p:spPr>
          <a:xfrm rot="16200000">
            <a:off x="4743491" y="3244887"/>
            <a:ext cx="2358946" cy="4867277"/>
          </a:xfrm>
          <a:prstGeom prst="rect">
            <a:avLst/>
          </a:prstGeom>
        </p:spPr>
      </p:pic>
      <p:sp>
        <p:nvSpPr>
          <p:cNvPr id="2" name="Title 1">
            <a:extLst>
              <a:ext uri="{FF2B5EF4-FFF2-40B4-BE49-F238E27FC236}">
                <a16:creationId xmlns:a16="http://schemas.microsoft.com/office/drawing/2014/main" id="{1F058B46-8A6F-45EF-9384-C5C2C4E747A3}"/>
              </a:ext>
            </a:extLst>
          </p:cNvPr>
          <p:cNvSpPr>
            <a:spLocks noGrp="1"/>
          </p:cNvSpPr>
          <p:nvPr>
            <p:ph type="title"/>
          </p:nvPr>
        </p:nvSpPr>
        <p:spPr>
          <a:xfrm>
            <a:off x="7480300" y="1728139"/>
            <a:ext cx="4205946" cy="424732"/>
          </a:xfrm>
        </p:spPr>
        <p:txBody>
          <a:bodyPr/>
          <a:lstStyle>
            <a:lvl1pPr algn="r">
              <a:defRPr sz="2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AA3ADDFA-63F7-4055-B3B1-6716C856A8D8}"/>
              </a:ext>
            </a:extLst>
          </p:cNvPr>
          <p:cNvSpPr>
            <a:spLocks noGrp="1"/>
          </p:cNvSpPr>
          <p:nvPr>
            <p:ph type="body" sz="quarter" idx="12"/>
          </p:nvPr>
        </p:nvSpPr>
        <p:spPr>
          <a:xfrm>
            <a:off x="12940102" y="2158033"/>
            <a:ext cx="3547130" cy="2260858"/>
          </a:xfrm>
        </p:spPr>
        <p:txBody>
          <a:bodyPr/>
          <a:lstStyle>
            <a:lvl1pPr>
              <a:defRPr sz="2400"/>
            </a:lvl1pPr>
            <a:lvl2pPr>
              <a:defRPr sz="1800"/>
            </a:lvl2pPr>
          </a:lstStyle>
          <a:p>
            <a:pPr lvl="0"/>
            <a:r>
              <a:rPr lang="en-US"/>
              <a:t>Click to edit Master text styles</a:t>
            </a:r>
          </a:p>
          <a:p>
            <a:pPr lvl="1"/>
            <a:r>
              <a:rPr lang="en-US"/>
              <a:t>Second level</a:t>
            </a:r>
          </a:p>
          <a:p>
            <a:pPr lvl="2"/>
            <a:r>
              <a:rPr lang="en-US"/>
              <a:t>Third level</a:t>
            </a:r>
          </a:p>
        </p:txBody>
      </p:sp>
      <p:pic>
        <p:nvPicPr>
          <p:cNvPr id="15" name="Picture 14" descr="A picture containing sky, water, clouds, outdoor&#10;&#10;Description automatically generated">
            <a:extLst>
              <a:ext uri="{FF2B5EF4-FFF2-40B4-BE49-F238E27FC236}">
                <a16:creationId xmlns:a16="http://schemas.microsoft.com/office/drawing/2014/main" id="{2322E892-F28C-4742-A164-D7276A86DF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12938" y="-189643"/>
            <a:ext cx="10269867" cy="4984334"/>
          </a:xfrm>
          <a:prstGeom prst="rect">
            <a:avLst/>
          </a:prstGeom>
        </p:spPr>
      </p:pic>
      <p:sp>
        <p:nvSpPr>
          <p:cNvPr id="17" name="Rectangle 16">
            <a:extLst>
              <a:ext uri="{FF2B5EF4-FFF2-40B4-BE49-F238E27FC236}">
                <a16:creationId xmlns:a16="http://schemas.microsoft.com/office/drawing/2014/main" id="{672D0AEE-6E85-4F67-9581-F2B8E91A8CC6}"/>
              </a:ext>
            </a:extLst>
          </p:cNvPr>
          <p:cNvSpPr/>
          <p:nvPr userDrawn="1"/>
        </p:nvSpPr>
        <p:spPr>
          <a:xfrm>
            <a:off x="4851400" y="4632861"/>
            <a:ext cx="7340600" cy="2225139"/>
          </a:xfrm>
          <a:prstGeom prst="rect">
            <a:avLst/>
          </a:prstGeom>
          <a:solidFill>
            <a:srgbClr val="17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2">
            <a:extLst>
              <a:ext uri="{FF2B5EF4-FFF2-40B4-BE49-F238E27FC236}">
                <a16:creationId xmlns:a16="http://schemas.microsoft.com/office/drawing/2014/main" id="{282651C6-97F8-439D-B5A1-36379983C641}"/>
              </a:ext>
            </a:extLst>
          </p:cNvPr>
          <p:cNvSpPr>
            <a:spLocks noGrp="1"/>
          </p:cNvSpPr>
          <p:nvPr>
            <p:ph type="ftr" sz="quarter" idx="10"/>
          </p:nvPr>
        </p:nvSpPr>
        <p:spPr>
          <a:xfrm>
            <a:off x="7121201" y="6235413"/>
            <a:ext cx="4114800" cy="365125"/>
          </a:xfrm>
        </p:spPr>
        <p:txBody>
          <a:bodyPr/>
          <a:lstStyle>
            <a:lvl1pPr>
              <a:defRPr>
                <a:solidFill>
                  <a:schemeClr val="bg1"/>
                </a:solidFill>
              </a:defRPr>
            </a:lvl1pPr>
          </a:lstStyle>
          <a:p>
            <a:r>
              <a:rPr lang="fr-FR"/>
              <a:t>© SBM Offshore 2023. All rights reserved. www.sbmoffshore.com</a:t>
            </a:r>
          </a:p>
        </p:txBody>
      </p:sp>
      <p:pic>
        <p:nvPicPr>
          <p:cNvPr id="14" name="Graphic 13">
            <a:extLst>
              <a:ext uri="{FF2B5EF4-FFF2-40B4-BE49-F238E27FC236}">
                <a16:creationId xmlns:a16="http://schemas.microsoft.com/office/drawing/2014/main" id="{3ADE8FA9-D406-4A1A-90A2-26852593F16D}"/>
              </a:ext>
            </a:extLst>
          </p:cNvPr>
          <p:cNvPicPr>
            <a:picLocks noChangeAspect="1"/>
          </p:cNvPicPr>
          <p:nvPr userDrawn="1"/>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93002" y="585090"/>
            <a:ext cx="1210828" cy="648379"/>
          </a:xfrm>
          <a:prstGeom prst="rect">
            <a:avLst/>
          </a:prstGeom>
        </p:spPr>
      </p:pic>
    </p:spTree>
    <p:extLst>
      <p:ext uri="{BB962C8B-B14F-4D97-AF65-F5344CB8AC3E}">
        <p14:creationId xmlns:p14="http://schemas.microsoft.com/office/powerpoint/2010/main" val="152766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Full white">
    <p:spTree>
      <p:nvGrpSpPr>
        <p:cNvPr id="1" name=""/>
        <p:cNvGrpSpPr/>
        <p:nvPr/>
      </p:nvGrpSpPr>
      <p:grpSpPr>
        <a:xfrm>
          <a:off x="0" y="0"/>
          <a:ext cx="0" cy="0"/>
          <a:chOff x="0" y="0"/>
          <a:chExt cx="0" cy="0"/>
        </a:xfrm>
      </p:grpSpPr>
      <p:pic>
        <p:nvPicPr>
          <p:cNvPr id="4" name="Picture 3" descr="A body of water with a blue sky and clouds&#10;&#10;Description automatically generated with low confidence">
            <a:extLst>
              <a:ext uri="{FF2B5EF4-FFF2-40B4-BE49-F238E27FC236}">
                <a16:creationId xmlns:a16="http://schemas.microsoft.com/office/drawing/2014/main" id="{FB6428F9-0412-452B-9843-019E9CC2E2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Espace réservé du pied de page 4">
            <a:extLst>
              <a:ext uri="{FF2B5EF4-FFF2-40B4-BE49-F238E27FC236}">
                <a16:creationId xmlns:a16="http://schemas.microsoft.com/office/drawing/2014/main" id="{94F75CED-015E-456C-8E3E-E9399272BD2E}"/>
              </a:ext>
            </a:extLst>
          </p:cNvPr>
          <p:cNvSpPr>
            <a:spLocks noGrp="1"/>
          </p:cNvSpPr>
          <p:nvPr>
            <p:ph type="ftr" sz="quarter" idx="3"/>
          </p:nvPr>
        </p:nvSpPr>
        <p:spPr>
          <a:xfrm>
            <a:off x="4064000" y="6235413"/>
            <a:ext cx="4114800" cy="365125"/>
          </a:xfrm>
          <a:prstGeom prst="rect">
            <a:avLst/>
          </a:prstGeom>
        </p:spPr>
        <p:txBody>
          <a:bodyPr vert="horz" lIns="91440" tIns="45720" rIns="91440" bIns="45720" rtlCol="0" anchor="ctr" anchorCtr="0"/>
          <a:lstStyle>
            <a:lvl1pPr algn="ctr">
              <a:defRPr sz="700" b="0" i="0">
                <a:solidFill>
                  <a:schemeClr val="bg1"/>
                </a:solidFill>
                <a:latin typeface="Avenir Light" panose="020B0402020203020204" pitchFamily="34" charset="77"/>
              </a:defRPr>
            </a:lvl1pPr>
          </a:lstStyle>
          <a:p>
            <a:r>
              <a:rPr lang="fr-FR"/>
              <a:t>© SBM Offshore 2023. All rights reserved. www.sbmoffshore.com</a:t>
            </a:r>
          </a:p>
        </p:txBody>
      </p:sp>
    </p:spTree>
    <p:extLst>
      <p:ext uri="{BB962C8B-B14F-4D97-AF65-F5344CB8AC3E}">
        <p14:creationId xmlns:p14="http://schemas.microsoft.com/office/powerpoint/2010/main" val="1944439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Full white">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id="{1B8F71C3-C530-4C49-A9A1-0B81F03D60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Espace réservé du contenu 8">
            <a:extLst>
              <a:ext uri="{FF2B5EF4-FFF2-40B4-BE49-F238E27FC236}">
                <a16:creationId xmlns:a16="http://schemas.microsoft.com/office/drawing/2014/main" id="{438B4002-7828-A046-A04B-4E33E7758D74}"/>
              </a:ext>
            </a:extLst>
          </p:cNvPr>
          <p:cNvSpPr>
            <a:spLocks noGrp="1"/>
          </p:cNvSpPr>
          <p:nvPr>
            <p:ph sz="quarter" idx="13" hasCustomPrompt="1"/>
          </p:nvPr>
        </p:nvSpPr>
        <p:spPr>
          <a:xfrm>
            <a:off x="1250831" y="1160464"/>
            <a:ext cx="5149969" cy="4645024"/>
          </a:xfrm>
        </p:spPr>
        <p:txBody>
          <a:bodyPr anchor="ctr" anchorCtr="0">
            <a:normAutofit/>
          </a:bodyPr>
          <a:lstStyle>
            <a:lvl1pPr marL="0" indent="0">
              <a:buNone/>
              <a:defRPr sz="2200">
                <a:solidFill>
                  <a:schemeClr val="bg1"/>
                </a:solidFill>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a:t>Click to edit Master title </a:t>
            </a:r>
            <a:r>
              <a:rPr lang="en-US" noProof="0"/>
              <a:t>style</a:t>
            </a:r>
          </a:p>
        </p:txBody>
      </p:sp>
      <p:sp>
        <p:nvSpPr>
          <p:cNvPr id="10" name="Espace réservé du pied de page 4">
            <a:extLst>
              <a:ext uri="{FF2B5EF4-FFF2-40B4-BE49-F238E27FC236}">
                <a16:creationId xmlns:a16="http://schemas.microsoft.com/office/drawing/2014/main" id="{94F75CED-015E-456C-8E3E-E9399272BD2E}"/>
              </a:ext>
            </a:extLst>
          </p:cNvPr>
          <p:cNvSpPr>
            <a:spLocks noGrp="1"/>
          </p:cNvSpPr>
          <p:nvPr>
            <p:ph type="ftr" sz="quarter" idx="3"/>
          </p:nvPr>
        </p:nvSpPr>
        <p:spPr>
          <a:xfrm>
            <a:off x="3253117" y="6235413"/>
            <a:ext cx="4114800" cy="365125"/>
          </a:xfrm>
          <a:prstGeom prst="rect">
            <a:avLst/>
          </a:prstGeom>
          <a:noFill/>
        </p:spPr>
        <p:txBody>
          <a:bodyPr vert="horz" lIns="91440" tIns="45720" rIns="91440" bIns="45720" rtlCol="0" anchor="ctr" anchorCtr="0"/>
          <a:lstStyle>
            <a:lvl1pPr algn="ctr">
              <a:defRPr sz="700" b="0" i="0">
                <a:solidFill>
                  <a:schemeClr val="bg1"/>
                </a:solidFill>
                <a:latin typeface="Avenir Light" panose="020B0402020203020204" pitchFamily="34" charset="77"/>
              </a:defRPr>
            </a:lvl1pPr>
          </a:lstStyle>
          <a:p>
            <a:r>
              <a:rPr lang="fr-FR"/>
              <a:t>© SBM Offshore a2023. All rights reserved. www.sbmoffshore.com</a:t>
            </a:r>
          </a:p>
        </p:txBody>
      </p:sp>
    </p:spTree>
    <p:extLst>
      <p:ext uri="{BB962C8B-B14F-4D97-AF65-F5344CB8AC3E}">
        <p14:creationId xmlns:p14="http://schemas.microsoft.com/office/powerpoint/2010/main" val="3573862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age orang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8EA3286-4F57-7949-B15D-E084DCCA79E4}"/>
              </a:ext>
            </a:extLst>
          </p:cNvPr>
          <p:cNvSpPr/>
          <p:nvPr userDrawn="1"/>
        </p:nvSpPr>
        <p:spPr>
          <a:xfrm>
            <a:off x="6348046" y="0"/>
            <a:ext cx="584395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Arial" panose="020B0604020202020204" pitchFamily="34" charset="0"/>
            </a:endParaRPr>
          </a:p>
        </p:txBody>
      </p:sp>
      <p:sp>
        <p:nvSpPr>
          <p:cNvPr id="3" name="Sous-titre 2">
            <a:extLst>
              <a:ext uri="{FF2B5EF4-FFF2-40B4-BE49-F238E27FC236}">
                <a16:creationId xmlns:a16="http://schemas.microsoft.com/office/drawing/2014/main" id="{C84B577D-BD11-EA42-B52C-0E8397E6865F}"/>
              </a:ext>
            </a:extLst>
          </p:cNvPr>
          <p:cNvSpPr>
            <a:spLocks noGrp="1"/>
          </p:cNvSpPr>
          <p:nvPr>
            <p:ph type="subTitle" idx="1" hasCustomPrompt="1"/>
          </p:nvPr>
        </p:nvSpPr>
        <p:spPr>
          <a:xfrm>
            <a:off x="6689614" y="3920693"/>
            <a:ext cx="5160818" cy="1932852"/>
          </a:xfrm>
        </p:spPr>
        <p:txBody>
          <a:bodyPr>
            <a:normAutofit/>
          </a:bodyPr>
          <a:lstStyle>
            <a:lvl1pPr marL="0" indent="0" algn="l">
              <a:buNone/>
              <a:defRPr sz="20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title style</a:t>
            </a:r>
            <a:endParaRPr lang="en-US" noProof="0"/>
          </a:p>
        </p:txBody>
      </p:sp>
      <p:cxnSp>
        <p:nvCxnSpPr>
          <p:cNvPr id="13" name="Connecteur droit 12">
            <a:extLst>
              <a:ext uri="{FF2B5EF4-FFF2-40B4-BE49-F238E27FC236}">
                <a16:creationId xmlns:a16="http://schemas.microsoft.com/office/drawing/2014/main" id="{FBFBAE01-699E-334F-BDB2-AE5B29FE456B}"/>
              </a:ext>
            </a:extLst>
          </p:cNvPr>
          <p:cNvCxnSpPr>
            <a:cxnSpLocks/>
          </p:cNvCxnSpPr>
          <p:nvPr/>
        </p:nvCxnSpPr>
        <p:spPr>
          <a:xfrm>
            <a:off x="7158835" y="5967319"/>
            <a:ext cx="4222377"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Espace réservé pour une image  16">
            <a:extLst>
              <a:ext uri="{FF2B5EF4-FFF2-40B4-BE49-F238E27FC236}">
                <a16:creationId xmlns:a16="http://schemas.microsoft.com/office/drawing/2014/main" id="{9B580751-2C05-E043-B034-3ABB664A240C}"/>
              </a:ext>
            </a:extLst>
          </p:cNvPr>
          <p:cNvSpPr>
            <a:spLocks noGrp="1"/>
          </p:cNvSpPr>
          <p:nvPr>
            <p:ph type="pic" sz="quarter" idx="10" hasCustomPrompt="1"/>
          </p:nvPr>
        </p:nvSpPr>
        <p:spPr>
          <a:xfrm>
            <a:off x="1" y="0"/>
            <a:ext cx="6096000" cy="6858000"/>
          </a:xfrm>
          <a:solidFill>
            <a:schemeClr val="bg1"/>
          </a:solidFill>
        </p:spPr>
        <p:txBody>
          <a:bodyPr/>
          <a:lstStyle>
            <a:lvl1pPr>
              <a:buClr>
                <a:schemeClr val="tx2"/>
              </a:buClr>
              <a:defRPr>
                <a:solidFill>
                  <a:schemeClr val="accent1"/>
                </a:solidFill>
              </a:defRPr>
            </a:lvl1pPr>
          </a:lstStyle>
          <a:p>
            <a:r>
              <a:rPr lang="fr-FR"/>
              <a:t>Click on the </a:t>
            </a:r>
            <a:r>
              <a:rPr lang="fr-FR" err="1"/>
              <a:t>icon</a:t>
            </a:r>
            <a:r>
              <a:rPr lang="fr-FR"/>
              <a:t> to </a:t>
            </a:r>
            <a:r>
              <a:rPr lang="fr-FR" err="1"/>
              <a:t>add</a:t>
            </a:r>
            <a:r>
              <a:rPr lang="fr-FR"/>
              <a:t> an image</a:t>
            </a:r>
          </a:p>
        </p:txBody>
      </p:sp>
      <p:sp>
        <p:nvSpPr>
          <p:cNvPr id="19" name="Titre 18">
            <a:extLst>
              <a:ext uri="{FF2B5EF4-FFF2-40B4-BE49-F238E27FC236}">
                <a16:creationId xmlns:a16="http://schemas.microsoft.com/office/drawing/2014/main" id="{E8137206-A01E-614A-A5B1-2DC3840AC1CE}"/>
              </a:ext>
            </a:extLst>
          </p:cNvPr>
          <p:cNvSpPr>
            <a:spLocks noGrp="1"/>
          </p:cNvSpPr>
          <p:nvPr>
            <p:ph type="title" hasCustomPrompt="1"/>
          </p:nvPr>
        </p:nvSpPr>
        <p:spPr>
          <a:xfrm>
            <a:off x="6689614" y="252050"/>
            <a:ext cx="5160818" cy="3668643"/>
          </a:xfrm>
          <a:noFill/>
          <a:ln>
            <a:noFill/>
          </a:ln>
        </p:spPr>
        <p:txBody>
          <a:bodyPr tIns="0" bIns="0" anchor="b" anchorCtr="0">
            <a:noAutofit/>
          </a:bodyPr>
          <a:lstStyle>
            <a:lvl1pPr>
              <a:defRPr sz="3300" b="0" i="0">
                <a:ln>
                  <a:noFill/>
                </a:ln>
                <a:solidFill>
                  <a:schemeClr val="bg1"/>
                </a:solidFill>
                <a:latin typeface="Arial" panose="020B0604020202020204" pitchFamily="34" charset="0"/>
                <a:cs typeface="Arial" panose="020B0604020202020204" pitchFamily="34" charset="0"/>
              </a:defRPr>
            </a:lvl1pPr>
          </a:lstStyle>
          <a:p>
            <a:r>
              <a:rPr lang="en-US"/>
              <a:t>Click to edit title style</a:t>
            </a:r>
            <a:endParaRPr lang="en-US" noProof="0"/>
          </a:p>
        </p:txBody>
      </p:sp>
      <p:sp>
        <p:nvSpPr>
          <p:cNvPr id="15" name="Rectangle 14">
            <a:extLst>
              <a:ext uri="{FF2B5EF4-FFF2-40B4-BE49-F238E27FC236}">
                <a16:creationId xmlns:a16="http://schemas.microsoft.com/office/drawing/2014/main" id="{D2A87FC8-0694-8D4D-B20E-FA0C0B564119}"/>
              </a:ext>
            </a:extLst>
          </p:cNvPr>
          <p:cNvSpPr/>
          <p:nvPr/>
        </p:nvSpPr>
        <p:spPr>
          <a:xfrm>
            <a:off x="6096000" y="0"/>
            <a:ext cx="25204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Arial" panose="020B0604020202020204" pitchFamily="34" charset="0"/>
            </a:endParaRPr>
          </a:p>
        </p:txBody>
      </p:sp>
      <p:pic>
        <p:nvPicPr>
          <p:cNvPr id="4" name="Graphic 3">
            <a:extLst>
              <a:ext uri="{FF2B5EF4-FFF2-40B4-BE49-F238E27FC236}">
                <a16:creationId xmlns:a16="http://schemas.microsoft.com/office/drawing/2014/main" id="{83EA6D7A-E25B-4726-BFD5-054BD2DD1E55}"/>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95581" y="6159264"/>
            <a:ext cx="948883" cy="507211"/>
          </a:xfrm>
          <a:prstGeom prst="rect">
            <a:avLst/>
          </a:prstGeom>
        </p:spPr>
      </p:pic>
    </p:spTree>
    <p:extLst>
      <p:ext uri="{BB962C8B-B14F-4D97-AF65-F5344CB8AC3E}">
        <p14:creationId xmlns:p14="http://schemas.microsoft.com/office/powerpoint/2010/main" val="1695916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age whit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8EA3286-4F57-7949-B15D-E084DCCA79E4}"/>
              </a:ext>
            </a:extLst>
          </p:cNvPr>
          <p:cNvSpPr/>
          <p:nvPr userDrawn="1"/>
        </p:nvSpPr>
        <p:spPr>
          <a:xfrm>
            <a:off x="6348046" y="0"/>
            <a:ext cx="584395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Arial" panose="020B0604020202020204" pitchFamily="34" charset="0"/>
            </a:endParaRPr>
          </a:p>
        </p:txBody>
      </p:sp>
      <p:sp>
        <p:nvSpPr>
          <p:cNvPr id="3" name="Sous-titre 2">
            <a:extLst>
              <a:ext uri="{FF2B5EF4-FFF2-40B4-BE49-F238E27FC236}">
                <a16:creationId xmlns:a16="http://schemas.microsoft.com/office/drawing/2014/main" id="{C84B577D-BD11-EA42-B52C-0E8397E6865F}"/>
              </a:ext>
            </a:extLst>
          </p:cNvPr>
          <p:cNvSpPr>
            <a:spLocks noGrp="1"/>
          </p:cNvSpPr>
          <p:nvPr>
            <p:ph type="subTitle" idx="1" hasCustomPrompt="1"/>
          </p:nvPr>
        </p:nvSpPr>
        <p:spPr>
          <a:xfrm>
            <a:off x="6689614" y="3920693"/>
            <a:ext cx="5160818" cy="1932852"/>
          </a:xfrm>
        </p:spPr>
        <p:txBody>
          <a:bodyPr>
            <a:normAutofit/>
          </a:bodyPr>
          <a:lstStyle>
            <a:lvl1pPr marL="0" indent="0" algn="l">
              <a:buNone/>
              <a:defRPr sz="20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title style</a:t>
            </a:r>
            <a:endParaRPr lang="en-US" noProof="0"/>
          </a:p>
        </p:txBody>
      </p:sp>
      <p:cxnSp>
        <p:nvCxnSpPr>
          <p:cNvPr id="13" name="Connecteur droit 12">
            <a:extLst>
              <a:ext uri="{FF2B5EF4-FFF2-40B4-BE49-F238E27FC236}">
                <a16:creationId xmlns:a16="http://schemas.microsoft.com/office/drawing/2014/main" id="{FBFBAE01-699E-334F-BDB2-AE5B29FE456B}"/>
              </a:ext>
            </a:extLst>
          </p:cNvPr>
          <p:cNvCxnSpPr>
            <a:cxnSpLocks/>
          </p:cNvCxnSpPr>
          <p:nvPr/>
        </p:nvCxnSpPr>
        <p:spPr>
          <a:xfrm>
            <a:off x="7158835" y="5967319"/>
            <a:ext cx="4222377"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Espace réservé pour une image  16">
            <a:extLst>
              <a:ext uri="{FF2B5EF4-FFF2-40B4-BE49-F238E27FC236}">
                <a16:creationId xmlns:a16="http://schemas.microsoft.com/office/drawing/2014/main" id="{9B580751-2C05-E043-B034-3ABB664A240C}"/>
              </a:ext>
            </a:extLst>
          </p:cNvPr>
          <p:cNvSpPr>
            <a:spLocks noGrp="1"/>
          </p:cNvSpPr>
          <p:nvPr>
            <p:ph type="pic" sz="quarter" idx="10" hasCustomPrompt="1"/>
          </p:nvPr>
        </p:nvSpPr>
        <p:spPr>
          <a:xfrm>
            <a:off x="1" y="0"/>
            <a:ext cx="6096000" cy="6858000"/>
          </a:xfrm>
          <a:solidFill>
            <a:schemeClr val="bg1"/>
          </a:solidFill>
        </p:spPr>
        <p:txBody>
          <a:bodyPr/>
          <a:lstStyle>
            <a:lvl1pPr>
              <a:buClr>
                <a:schemeClr val="tx2"/>
              </a:buClr>
              <a:defRPr/>
            </a:lvl1pPr>
          </a:lstStyle>
          <a:p>
            <a:r>
              <a:rPr lang="fr-FR"/>
              <a:t>Click on the </a:t>
            </a:r>
            <a:r>
              <a:rPr lang="fr-FR" err="1"/>
              <a:t>icon</a:t>
            </a:r>
            <a:r>
              <a:rPr lang="fr-FR"/>
              <a:t> to </a:t>
            </a:r>
            <a:r>
              <a:rPr lang="fr-FR" err="1"/>
              <a:t>add</a:t>
            </a:r>
            <a:r>
              <a:rPr lang="fr-FR"/>
              <a:t> an image</a:t>
            </a:r>
          </a:p>
        </p:txBody>
      </p:sp>
      <p:sp>
        <p:nvSpPr>
          <p:cNvPr id="19" name="Titre 18">
            <a:extLst>
              <a:ext uri="{FF2B5EF4-FFF2-40B4-BE49-F238E27FC236}">
                <a16:creationId xmlns:a16="http://schemas.microsoft.com/office/drawing/2014/main" id="{E8137206-A01E-614A-A5B1-2DC3840AC1CE}"/>
              </a:ext>
            </a:extLst>
          </p:cNvPr>
          <p:cNvSpPr>
            <a:spLocks noGrp="1"/>
          </p:cNvSpPr>
          <p:nvPr>
            <p:ph type="title" hasCustomPrompt="1"/>
          </p:nvPr>
        </p:nvSpPr>
        <p:spPr>
          <a:xfrm>
            <a:off x="6689614" y="252050"/>
            <a:ext cx="5160818" cy="3668643"/>
          </a:xfrm>
          <a:noFill/>
        </p:spPr>
        <p:txBody>
          <a:bodyPr tIns="0" bIns="0" anchor="b" anchorCtr="0">
            <a:noAutofit/>
          </a:bodyPr>
          <a:lstStyle>
            <a:lvl1pPr>
              <a:defRPr sz="3300" b="0" i="0">
                <a:ln>
                  <a:noFill/>
                </a:ln>
                <a:solidFill>
                  <a:schemeClr val="bg1"/>
                </a:solidFill>
                <a:latin typeface="Arial" panose="020B0604020202020204" pitchFamily="34" charset="0"/>
                <a:cs typeface="Arial" panose="020B0604020202020204" pitchFamily="34" charset="0"/>
              </a:defRPr>
            </a:lvl1pPr>
          </a:lstStyle>
          <a:p>
            <a:r>
              <a:rPr lang="en-US"/>
              <a:t>Click to edit title style</a:t>
            </a:r>
            <a:endParaRPr lang="en-US" noProof="0"/>
          </a:p>
        </p:txBody>
      </p:sp>
      <p:sp>
        <p:nvSpPr>
          <p:cNvPr id="15" name="Rectangle 14">
            <a:extLst>
              <a:ext uri="{FF2B5EF4-FFF2-40B4-BE49-F238E27FC236}">
                <a16:creationId xmlns:a16="http://schemas.microsoft.com/office/drawing/2014/main" id="{D2A87FC8-0694-8D4D-B20E-FA0C0B564119}"/>
              </a:ext>
            </a:extLst>
          </p:cNvPr>
          <p:cNvSpPr/>
          <p:nvPr/>
        </p:nvSpPr>
        <p:spPr>
          <a:xfrm>
            <a:off x="6096000" y="0"/>
            <a:ext cx="252046"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Arial" panose="020B0604020202020204" pitchFamily="34" charset="0"/>
            </a:endParaRPr>
          </a:p>
        </p:txBody>
      </p:sp>
      <p:pic>
        <p:nvPicPr>
          <p:cNvPr id="16" name="Graphic 15">
            <a:extLst>
              <a:ext uri="{FF2B5EF4-FFF2-40B4-BE49-F238E27FC236}">
                <a16:creationId xmlns:a16="http://schemas.microsoft.com/office/drawing/2014/main" id="{D2480EDF-AFD2-4686-B0C0-95146E2EC088}"/>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95581" y="6159264"/>
            <a:ext cx="948883" cy="507211"/>
          </a:xfrm>
          <a:prstGeom prst="rect">
            <a:avLst/>
          </a:prstGeom>
        </p:spPr>
      </p:pic>
    </p:spTree>
    <p:extLst>
      <p:ext uri="{BB962C8B-B14F-4D97-AF65-F5344CB8AC3E}">
        <p14:creationId xmlns:p14="http://schemas.microsoft.com/office/powerpoint/2010/main" val="3941030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el page white lef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8EA3286-4F57-7949-B15D-E084DCCA79E4}"/>
              </a:ext>
            </a:extLst>
          </p:cNvPr>
          <p:cNvSpPr/>
          <p:nvPr/>
        </p:nvSpPr>
        <p:spPr>
          <a:xfrm>
            <a:off x="-16660" y="0"/>
            <a:ext cx="611265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Arial" panose="020B0604020202020204" pitchFamily="34" charset="0"/>
            </a:endParaRPr>
          </a:p>
        </p:txBody>
      </p:sp>
      <p:cxnSp>
        <p:nvCxnSpPr>
          <p:cNvPr id="13" name="Connecteur droit 12">
            <a:extLst>
              <a:ext uri="{FF2B5EF4-FFF2-40B4-BE49-F238E27FC236}">
                <a16:creationId xmlns:a16="http://schemas.microsoft.com/office/drawing/2014/main" id="{FBFBAE01-699E-334F-BDB2-AE5B29FE456B}"/>
              </a:ext>
            </a:extLst>
          </p:cNvPr>
          <p:cNvCxnSpPr>
            <a:cxnSpLocks/>
          </p:cNvCxnSpPr>
          <p:nvPr/>
        </p:nvCxnSpPr>
        <p:spPr>
          <a:xfrm>
            <a:off x="928481" y="5967319"/>
            <a:ext cx="4222377" cy="0"/>
          </a:xfrm>
          <a:prstGeom prst="line">
            <a:avLst/>
          </a:prstGeom>
          <a:ln w="3175">
            <a:solidFill>
              <a:srgbClr val="E46829"/>
            </a:solidFill>
          </a:ln>
        </p:spPr>
        <p:style>
          <a:lnRef idx="1">
            <a:schemeClr val="accent1"/>
          </a:lnRef>
          <a:fillRef idx="0">
            <a:schemeClr val="accent1"/>
          </a:fillRef>
          <a:effectRef idx="0">
            <a:schemeClr val="accent1"/>
          </a:effectRef>
          <a:fontRef idx="minor">
            <a:schemeClr val="tx1"/>
          </a:fontRef>
        </p:style>
      </p:cxnSp>
      <p:sp>
        <p:nvSpPr>
          <p:cNvPr id="17" name="Espace réservé pour une image  16">
            <a:extLst>
              <a:ext uri="{FF2B5EF4-FFF2-40B4-BE49-F238E27FC236}">
                <a16:creationId xmlns:a16="http://schemas.microsoft.com/office/drawing/2014/main" id="{9B580751-2C05-E043-B034-3ABB664A240C}"/>
              </a:ext>
            </a:extLst>
          </p:cNvPr>
          <p:cNvSpPr>
            <a:spLocks noGrp="1"/>
          </p:cNvSpPr>
          <p:nvPr>
            <p:ph type="pic" sz="quarter" idx="10" hasCustomPrompt="1"/>
          </p:nvPr>
        </p:nvSpPr>
        <p:spPr>
          <a:xfrm>
            <a:off x="6348046" y="0"/>
            <a:ext cx="5843954" cy="6858000"/>
          </a:xfrm>
          <a:solidFill>
            <a:schemeClr val="bg1"/>
          </a:solidFill>
        </p:spPr>
        <p:txBody>
          <a:bodyPr/>
          <a:lstStyle>
            <a:lvl1pPr>
              <a:buClr>
                <a:schemeClr val="tx2"/>
              </a:buClr>
              <a:defRPr>
                <a:solidFill>
                  <a:schemeClr val="accent1"/>
                </a:solidFill>
              </a:defRPr>
            </a:lvl1pPr>
          </a:lstStyle>
          <a:p>
            <a:r>
              <a:rPr lang="fr-FR"/>
              <a:t>Click on the </a:t>
            </a:r>
            <a:r>
              <a:rPr lang="fr-FR" err="1"/>
              <a:t>icon</a:t>
            </a:r>
            <a:r>
              <a:rPr lang="fr-FR"/>
              <a:t> to </a:t>
            </a:r>
            <a:r>
              <a:rPr lang="fr-FR" err="1"/>
              <a:t>add</a:t>
            </a:r>
            <a:r>
              <a:rPr lang="fr-FR"/>
              <a:t> an image</a:t>
            </a:r>
          </a:p>
        </p:txBody>
      </p:sp>
      <p:sp>
        <p:nvSpPr>
          <p:cNvPr id="19" name="Titre 18">
            <a:extLst>
              <a:ext uri="{FF2B5EF4-FFF2-40B4-BE49-F238E27FC236}">
                <a16:creationId xmlns:a16="http://schemas.microsoft.com/office/drawing/2014/main" id="{E8137206-A01E-614A-A5B1-2DC3840AC1CE}"/>
              </a:ext>
            </a:extLst>
          </p:cNvPr>
          <p:cNvSpPr>
            <a:spLocks noGrp="1"/>
          </p:cNvSpPr>
          <p:nvPr>
            <p:ph type="title" hasCustomPrompt="1"/>
          </p:nvPr>
        </p:nvSpPr>
        <p:spPr>
          <a:xfrm>
            <a:off x="407988" y="260350"/>
            <a:ext cx="5535611" cy="5545131"/>
          </a:xfrm>
          <a:noFill/>
        </p:spPr>
        <p:txBody>
          <a:bodyPr tIns="0" bIns="0" anchor="ctr" anchorCtr="0">
            <a:noAutofit/>
          </a:bodyPr>
          <a:lstStyle>
            <a:lvl1pPr algn="ctr">
              <a:defRPr sz="2200" b="0" i="0">
                <a:ln>
                  <a:solidFill>
                    <a:srgbClr val="EB6608"/>
                  </a:solidFill>
                </a:ln>
                <a:solidFill>
                  <a:schemeClr val="accent1"/>
                </a:solidFill>
                <a:latin typeface="Arial" panose="020B0604020202020204" pitchFamily="34" charset="0"/>
                <a:cs typeface="Arial" panose="020B0604020202020204" pitchFamily="34" charset="0"/>
              </a:defRPr>
            </a:lvl1pPr>
          </a:lstStyle>
          <a:p>
            <a:r>
              <a:rPr lang="en-US"/>
              <a:t>Click to edit title style</a:t>
            </a:r>
            <a:endParaRPr lang="fr-FR"/>
          </a:p>
        </p:txBody>
      </p:sp>
      <p:sp>
        <p:nvSpPr>
          <p:cNvPr id="15" name="Rectangle 14">
            <a:extLst>
              <a:ext uri="{FF2B5EF4-FFF2-40B4-BE49-F238E27FC236}">
                <a16:creationId xmlns:a16="http://schemas.microsoft.com/office/drawing/2014/main" id="{D2A87FC8-0694-8D4D-B20E-FA0C0B564119}"/>
              </a:ext>
            </a:extLst>
          </p:cNvPr>
          <p:cNvSpPr/>
          <p:nvPr/>
        </p:nvSpPr>
        <p:spPr>
          <a:xfrm>
            <a:off x="6095999" y="0"/>
            <a:ext cx="25204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Arial" panose="020B0604020202020204" pitchFamily="34" charset="0"/>
            </a:endParaRPr>
          </a:p>
        </p:txBody>
      </p:sp>
      <p:pic>
        <p:nvPicPr>
          <p:cNvPr id="9" name="Graphic 8">
            <a:extLst>
              <a:ext uri="{FF2B5EF4-FFF2-40B4-BE49-F238E27FC236}">
                <a16:creationId xmlns:a16="http://schemas.microsoft.com/office/drawing/2014/main" id="{CD73D8AD-16F8-47E7-A2D8-E56A0F0CD02F}"/>
              </a:ext>
            </a:extLst>
          </p:cNvPr>
          <p:cNvPicPr>
            <a:picLocks noChangeAspect="1"/>
          </p:cNvPicPr>
          <p:nvPr userDrawn="1"/>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93" t="36106" r="58588" b="42157"/>
          <a:stretch/>
        </p:blipFill>
        <p:spPr>
          <a:xfrm>
            <a:off x="2441275" y="6103127"/>
            <a:ext cx="1072748" cy="584588"/>
          </a:xfrm>
          <a:prstGeom prst="rect">
            <a:avLst/>
          </a:prstGeom>
        </p:spPr>
      </p:pic>
    </p:spTree>
    <p:extLst>
      <p:ext uri="{BB962C8B-B14F-4D97-AF65-F5344CB8AC3E}">
        <p14:creationId xmlns:p14="http://schemas.microsoft.com/office/powerpoint/2010/main" val="1584390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titel page white lef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8EA3286-4F57-7949-B15D-E084DCCA79E4}"/>
              </a:ext>
            </a:extLst>
          </p:cNvPr>
          <p:cNvSpPr/>
          <p:nvPr/>
        </p:nvSpPr>
        <p:spPr>
          <a:xfrm>
            <a:off x="-16660" y="0"/>
            <a:ext cx="611265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Arial" panose="020B0604020202020204" pitchFamily="34" charset="0"/>
            </a:endParaRPr>
          </a:p>
        </p:txBody>
      </p:sp>
      <p:cxnSp>
        <p:nvCxnSpPr>
          <p:cNvPr id="13" name="Connecteur droit 12">
            <a:extLst>
              <a:ext uri="{FF2B5EF4-FFF2-40B4-BE49-F238E27FC236}">
                <a16:creationId xmlns:a16="http://schemas.microsoft.com/office/drawing/2014/main" id="{FBFBAE01-699E-334F-BDB2-AE5B29FE456B}"/>
              </a:ext>
            </a:extLst>
          </p:cNvPr>
          <p:cNvCxnSpPr>
            <a:cxnSpLocks/>
          </p:cNvCxnSpPr>
          <p:nvPr/>
        </p:nvCxnSpPr>
        <p:spPr>
          <a:xfrm>
            <a:off x="928481" y="5967319"/>
            <a:ext cx="4222377" cy="0"/>
          </a:xfrm>
          <a:prstGeom prst="line">
            <a:avLst/>
          </a:prstGeom>
          <a:ln w="3175">
            <a:solidFill>
              <a:srgbClr val="E46829"/>
            </a:solidFill>
          </a:ln>
        </p:spPr>
        <p:style>
          <a:lnRef idx="1">
            <a:schemeClr val="accent1"/>
          </a:lnRef>
          <a:fillRef idx="0">
            <a:schemeClr val="accent1"/>
          </a:fillRef>
          <a:effectRef idx="0">
            <a:schemeClr val="accent1"/>
          </a:effectRef>
          <a:fontRef idx="minor">
            <a:schemeClr val="tx1"/>
          </a:fontRef>
        </p:style>
      </p:cxnSp>
      <p:sp>
        <p:nvSpPr>
          <p:cNvPr id="17" name="Espace réservé pour une image  16">
            <a:extLst>
              <a:ext uri="{FF2B5EF4-FFF2-40B4-BE49-F238E27FC236}">
                <a16:creationId xmlns:a16="http://schemas.microsoft.com/office/drawing/2014/main" id="{9B580751-2C05-E043-B034-3ABB664A240C}"/>
              </a:ext>
            </a:extLst>
          </p:cNvPr>
          <p:cNvSpPr>
            <a:spLocks noGrp="1"/>
          </p:cNvSpPr>
          <p:nvPr>
            <p:ph type="pic" sz="quarter" idx="10" hasCustomPrompt="1"/>
          </p:nvPr>
        </p:nvSpPr>
        <p:spPr>
          <a:xfrm>
            <a:off x="6348046" y="0"/>
            <a:ext cx="5843954" cy="6858000"/>
          </a:xfrm>
          <a:solidFill>
            <a:schemeClr val="bg1"/>
          </a:solidFill>
        </p:spPr>
        <p:txBody>
          <a:bodyPr/>
          <a:lstStyle>
            <a:lvl1pPr>
              <a:buClr>
                <a:schemeClr val="tx2"/>
              </a:buClr>
              <a:defRPr>
                <a:solidFill>
                  <a:schemeClr val="accent1"/>
                </a:solidFill>
              </a:defRPr>
            </a:lvl1pPr>
          </a:lstStyle>
          <a:p>
            <a:r>
              <a:rPr lang="fr-FR"/>
              <a:t>Click on the </a:t>
            </a:r>
            <a:r>
              <a:rPr lang="fr-FR" err="1"/>
              <a:t>icon</a:t>
            </a:r>
            <a:r>
              <a:rPr lang="fr-FR"/>
              <a:t> to </a:t>
            </a:r>
            <a:r>
              <a:rPr lang="fr-FR" err="1"/>
              <a:t>add</a:t>
            </a:r>
            <a:r>
              <a:rPr lang="fr-FR"/>
              <a:t> an image</a:t>
            </a:r>
          </a:p>
        </p:txBody>
      </p:sp>
      <p:sp>
        <p:nvSpPr>
          <p:cNvPr id="19" name="Titre 18">
            <a:extLst>
              <a:ext uri="{FF2B5EF4-FFF2-40B4-BE49-F238E27FC236}">
                <a16:creationId xmlns:a16="http://schemas.microsoft.com/office/drawing/2014/main" id="{E8137206-A01E-614A-A5B1-2DC3840AC1CE}"/>
              </a:ext>
            </a:extLst>
          </p:cNvPr>
          <p:cNvSpPr>
            <a:spLocks noGrp="1"/>
          </p:cNvSpPr>
          <p:nvPr>
            <p:ph type="title" hasCustomPrompt="1"/>
          </p:nvPr>
        </p:nvSpPr>
        <p:spPr>
          <a:xfrm>
            <a:off x="407988" y="260350"/>
            <a:ext cx="5535611" cy="5545131"/>
          </a:xfrm>
          <a:noFill/>
        </p:spPr>
        <p:txBody>
          <a:bodyPr tIns="0" bIns="0" anchor="ctr" anchorCtr="0">
            <a:noAutofit/>
          </a:bodyPr>
          <a:lstStyle>
            <a:lvl1pPr algn="ctr">
              <a:defRPr sz="2200" b="0" i="0">
                <a:ln>
                  <a:solidFill>
                    <a:srgbClr val="EB6608"/>
                  </a:solidFill>
                </a:ln>
                <a:solidFill>
                  <a:schemeClr val="accent1"/>
                </a:solidFill>
                <a:latin typeface="Arial" panose="020B0604020202020204" pitchFamily="34" charset="0"/>
                <a:cs typeface="Arial" panose="020B0604020202020204" pitchFamily="34" charset="0"/>
              </a:defRPr>
            </a:lvl1pPr>
          </a:lstStyle>
          <a:p>
            <a:r>
              <a:rPr lang="en-US"/>
              <a:t>Click to edit title style</a:t>
            </a:r>
            <a:endParaRPr lang="fr-FR"/>
          </a:p>
        </p:txBody>
      </p:sp>
      <p:sp>
        <p:nvSpPr>
          <p:cNvPr id="15" name="Rectangle 14">
            <a:extLst>
              <a:ext uri="{FF2B5EF4-FFF2-40B4-BE49-F238E27FC236}">
                <a16:creationId xmlns:a16="http://schemas.microsoft.com/office/drawing/2014/main" id="{D2A87FC8-0694-8D4D-B20E-FA0C0B564119}"/>
              </a:ext>
            </a:extLst>
          </p:cNvPr>
          <p:cNvSpPr/>
          <p:nvPr/>
        </p:nvSpPr>
        <p:spPr>
          <a:xfrm>
            <a:off x="6095999" y="0"/>
            <a:ext cx="25204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Arial" panose="020B0604020202020204" pitchFamily="34" charset="0"/>
            </a:endParaRPr>
          </a:p>
        </p:txBody>
      </p:sp>
      <p:pic>
        <p:nvPicPr>
          <p:cNvPr id="9" name="Graphic 8">
            <a:extLst>
              <a:ext uri="{FF2B5EF4-FFF2-40B4-BE49-F238E27FC236}">
                <a16:creationId xmlns:a16="http://schemas.microsoft.com/office/drawing/2014/main" id="{CD73D8AD-16F8-47E7-A2D8-E56A0F0CD02F}"/>
              </a:ext>
            </a:extLst>
          </p:cNvPr>
          <p:cNvPicPr>
            <a:picLocks noChangeAspect="1"/>
          </p:cNvPicPr>
          <p:nvPr userDrawn="1"/>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93" t="36106" r="58588" b="42157"/>
          <a:stretch/>
        </p:blipFill>
        <p:spPr>
          <a:xfrm>
            <a:off x="2441275" y="6103127"/>
            <a:ext cx="1072748" cy="584588"/>
          </a:xfrm>
          <a:prstGeom prst="rect">
            <a:avLst/>
          </a:prstGeom>
        </p:spPr>
      </p:pic>
    </p:spTree>
    <p:extLst>
      <p:ext uri="{BB962C8B-B14F-4D97-AF65-F5344CB8AC3E}">
        <p14:creationId xmlns:p14="http://schemas.microsoft.com/office/powerpoint/2010/main" val="763469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titel page white lef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8EA3286-4F57-7949-B15D-E084DCCA79E4}"/>
              </a:ext>
            </a:extLst>
          </p:cNvPr>
          <p:cNvSpPr/>
          <p:nvPr/>
        </p:nvSpPr>
        <p:spPr>
          <a:xfrm>
            <a:off x="-16660" y="0"/>
            <a:ext cx="611265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Arial" panose="020B0604020202020204" pitchFamily="34" charset="0"/>
            </a:endParaRPr>
          </a:p>
        </p:txBody>
      </p:sp>
      <p:cxnSp>
        <p:nvCxnSpPr>
          <p:cNvPr id="13" name="Connecteur droit 12">
            <a:extLst>
              <a:ext uri="{FF2B5EF4-FFF2-40B4-BE49-F238E27FC236}">
                <a16:creationId xmlns:a16="http://schemas.microsoft.com/office/drawing/2014/main" id="{FBFBAE01-699E-334F-BDB2-AE5B29FE456B}"/>
              </a:ext>
            </a:extLst>
          </p:cNvPr>
          <p:cNvCxnSpPr>
            <a:cxnSpLocks/>
          </p:cNvCxnSpPr>
          <p:nvPr/>
        </p:nvCxnSpPr>
        <p:spPr>
          <a:xfrm>
            <a:off x="928481" y="5967319"/>
            <a:ext cx="4222377"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Espace réservé pour une image  16">
            <a:extLst>
              <a:ext uri="{FF2B5EF4-FFF2-40B4-BE49-F238E27FC236}">
                <a16:creationId xmlns:a16="http://schemas.microsoft.com/office/drawing/2014/main" id="{9B580751-2C05-E043-B034-3ABB664A240C}"/>
              </a:ext>
            </a:extLst>
          </p:cNvPr>
          <p:cNvSpPr>
            <a:spLocks noGrp="1"/>
          </p:cNvSpPr>
          <p:nvPr>
            <p:ph type="pic" sz="quarter" idx="10" hasCustomPrompt="1"/>
          </p:nvPr>
        </p:nvSpPr>
        <p:spPr>
          <a:xfrm>
            <a:off x="6348046" y="0"/>
            <a:ext cx="5843954" cy="6858000"/>
          </a:xfrm>
          <a:solidFill>
            <a:schemeClr val="bg1"/>
          </a:solidFill>
        </p:spPr>
        <p:txBody>
          <a:bodyPr/>
          <a:lstStyle>
            <a:lvl1pPr>
              <a:defRPr>
                <a:solidFill>
                  <a:srgbClr val="EB6608"/>
                </a:solidFill>
              </a:defRPr>
            </a:lvl1pPr>
          </a:lstStyle>
          <a:p>
            <a:r>
              <a:rPr lang="fr-FR"/>
              <a:t>Click on the </a:t>
            </a:r>
            <a:r>
              <a:rPr lang="fr-FR" err="1"/>
              <a:t>icon</a:t>
            </a:r>
            <a:r>
              <a:rPr lang="fr-FR"/>
              <a:t> to </a:t>
            </a:r>
            <a:r>
              <a:rPr lang="fr-FR" err="1"/>
              <a:t>add</a:t>
            </a:r>
            <a:r>
              <a:rPr lang="fr-FR"/>
              <a:t> an image</a:t>
            </a:r>
          </a:p>
        </p:txBody>
      </p:sp>
      <p:sp>
        <p:nvSpPr>
          <p:cNvPr id="19" name="Titre 18">
            <a:extLst>
              <a:ext uri="{FF2B5EF4-FFF2-40B4-BE49-F238E27FC236}">
                <a16:creationId xmlns:a16="http://schemas.microsoft.com/office/drawing/2014/main" id="{E8137206-A01E-614A-A5B1-2DC3840AC1CE}"/>
              </a:ext>
            </a:extLst>
          </p:cNvPr>
          <p:cNvSpPr>
            <a:spLocks noGrp="1"/>
          </p:cNvSpPr>
          <p:nvPr>
            <p:ph type="title" hasCustomPrompt="1"/>
          </p:nvPr>
        </p:nvSpPr>
        <p:spPr>
          <a:xfrm>
            <a:off x="407988" y="260350"/>
            <a:ext cx="5535611" cy="5545131"/>
          </a:xfrm>
          <a:noFill/>
          <a:ln>
            <a:noFill/>
          </a:ln>
        </p:spPr>
        <p:txBody>
          <a:bodyPr tIns="0" bIns="0" anchor="ctr" anchorCtr="0">
            <a:noAutofit/>
          </a:bodyPr>
          <a:lstStyle>
            <a:lvl1pPr algn="ctr">
              <a:defRPr sz="3300" b="0" i="0">
                <a:ln>
                  <a:noFill/>
                </a:ln>
                <a:solidFill>
                  <a:schemeClr val="bg1"/>
                </a:solidFill>
                <a:latin typeface="Arial" panose="020B0604020202020204" pitchFamily="34" charset="0"/>
                <a:cs typeface="Arial" panose="020B0604020202020204" pitchFamily="34" charset="0"/>
              </a:defRPr>
            </a:lvl1pPr>
          </a:lstStyle>
          <a:p>
            <a:r>
              <a:rPr lang="en-US"/>
              <a:t>Click to edit title style</a:t>
            </a:r>
            <a:endParaRPr lang="fr-FR"/>
          </a:p>
        </p:txBody>
      </p:sp>
      <p:pic>
        <p:nvPicPr>
          <p:cNvPr id="8" name="Graphic 7">
            <a:extLst>
              <a:ext uri="{FF2B5EF4-FFF2-40B4-BE49-F238E27FC236}">
                <a16:creationId xmlns:a16="http://schemas.microsoft.com/office/drawing/2014/main" id="{35C922DC-3CFA-49C6-ADE2-6F299B236540}"/>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65227" y="6159264"/>
            <a:ext cx="948883" cy="507211"/>
          </a:xfrm>
          <a:prstGeom prst="rect">
            <a:avLst/>
          </a:prstGeom>
        </p:spPr>
      </p:pic>
    </p:spTree>
    <p:extLst>
      <p:ext uri="{BB962C8B-B14F-4D97-AF65-F5344CB8AC3E}">
        <p14:creationId xmlns:p14="http://schemas.microsoft.com/office/powerpoint/2010/main" val="2745921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17D2AF-5BC9-4A5A-B3E5-8AE7E6189C10}"/>
              </a:ext>
            </a:extLst>
          </p:cNvPr>
          <p:cNvSpPr/>
          <p:nvPr userDrawn="1"/>
        </p:nvSpPr>
        <p:spPr>
          <a:xfrm>
            <a:off x="0" y="0"/>
            <a:ext cx="12192000" cy="708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282AD42-78B1-47D0-9C9A-B8FD6BE5CC55}"/>
              </a:ext>
            </a:extLst>
          </p:cNvPr>
          <p:cNvSpPr/>
          <p:nvPr userDrawn="1"/>
        </p:nvSpPr>
        <p:spPr>
          <a:xfrm>
            <a:off x="9426742" y="0"/>
            <a:ext cx="2772088" cy="7089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1F6C9377-D85D-4A13-8EE6-579EDE4D2E2C}"/>
              </a:ext>
            </a:extLst>
          </p:cNvPr>
          <p:cNvPicPr>
            <a:picLocks noChangeAspect="1"/>
          </p:cNvPicPr>
          <p:nvPr userDrawn="1"/>
        </p:nvPicPr>
        <p:blipFill rotWithShape="1">
          <a:blip r:embed="rId16">
            <a:extLst>
              <a:ext uri="{96DAC541-7B7A-43D3-8B79-37D633B846F1}">
                <asvg:svgBlip xmlns:asvg="http://schemas.microsoft.com/office/drawing/2016/SVG/main" r:embed="rId17"/>
              </a:ext>
            </a:extLst>
          </a:blip>
          <a:srcRect l="45536" t="48889" r="51765" b="46482"/>
          <a:stretch/>
        </p:blipFill>
        <p:spPr>
          <a:xfrm rot="16200000">
            <a:off x="9179891" y="-874503"/>
            <a:ext cx="1317972" cy="2534546"/>
          </a:xfrm>
          <a:prstGeom prst="rect">
            <a:avLst/>
          </a:prstGeom>
        </p:spPr>
      </p:pic>
      <p:sp>
        <p:nvSpPr>
          <p:cNvPr id="2" name="Espace réservé du titre 1">
            <a:extLst>
              <a:ext uri="{FF2B5EF4-FFF2-40B4-BE49-F238E27FC236}">
                <a16:creationId xmlns:a16="http://schemas.microsoft.com/office/drawing/2014/main" id="{86F63CFD-6FAE-D942-8179-A432081DF226}"/>
              </a:ext>
            </a:extLst>
          </p:cNvPr>
          <p:cNvSpPr>
            <a:spLocks noGrp="1"/>
          </p:cNvSpPr>
          <p:nvPr>
            <p:ph type="title"/>
          </p:nvPr>
        </p:nvSpPr>
        <p:spPr>
          <a:xfrm>
            <a:off x="407988" y="180404"/>
            <a:ext cx="9967912" cy="424732"/>
          </a:xfrm>
          <a:prstGeom prst="rect">
            <a:avLst/>
          </a:prstGeom>
          <a:noFill/>
        </p:spPr>
        <p:txBody>
          <a:bodyPr vert="horz" wrap="square" lIns="91440" tIns="45720" rIns="91440" bIns="45720" rtlCol="0" anchor="ctr">
            <a:spAutoFit/>
          </a:bodyPr>
          <a:lstStyle/>
          <a:p>
            <a:r>
              <a:rPr lang="en-US"/>
              <a:t>Click to edit title style</a:t>
            </a:r>
            <a:endParaRPr lang="en-US" noProof="0"/>
          </a:p>
        </p:txBody>
      </p:sp>
      <p:sp>
        <p:nvSpPr>
          <p:cNvPr id="3" name="Espace réservé du texte 2">
            <a:extLst>
              <a:ext uri="{FF2B5EF4-FFF2-40B4-BE49-F238E27FC236}">
                <a16:creationId xmlns:a16="http://schemas.microsoft.com/office/drawing/2014/main" id="{4F908F0F-7D00-8948-9ABB-C250E840D865}"/>
              </a:ext>
            </a:extLst>
          </p:cNvPr>
          <p:cNvSpPr>
            <a:spLocks noGrp="1"/>
          </p:cNvSpPr>
          <p:nvPr>
            <p:ph type="body" idx="1"/>
          </p:nvPr>
        </p:nvSpPr>
        <p:spPr>
          <a:xfrm>
            <a:off x="421646" y="1166683"/>
            <a:ext cx="11362368" cy="4638805"/>
          </a:xfrm>
          <a:prstGeom prst="rect">
            <a:avLst/>
          </a:prstGeom>
        </p:spPr>
        <p:txBody>
          <a:bodyPr vert="horz" lIns="91440" tIns="45720" rIns="91440" bIns="45720" rtlCol="0">
            <a:normAutofit/>
          </a:bodyPr>
          <a:lstStyle/>
          <a:p>
            <a:pPr lvl="0"/>
            <a:r>
              <a:rPr lang="en-US"/>
              <a:t>Click to edit Master title </a:t>
            </a:r>
            <a:r>
              <a:rPr lang="en-US" noProof="0"/>
              <a:t>style</a:t>
            </a:r>
          </a:p>
          <a:p>
            <a:pPr lvl="1"/>
            <a:r>
              <a:rPr lang="en-US"/>
              <a:t>Second level</a:t>
            </a:r>
            <a:endParaRPr lang="en-US" noProof="0"/>
          </a:p>
          <a:p>
            <a:pPr lvl="2"/>
            <a:r>
              <a:rPr lang="en-US" noProof="0"/>
              <a:t>Third level</a:t>
            </a:r>
          </a:p>
        </p:txBody>
      </p:sp>
      <p:sp>
        <p:nvSpPr>
          <p:cNvPr id="5" name="Espace réservé du pied de page 4">
            <a:extLst>
              <a:ext uri="{FF2B5EF4-FFF2-40B4-BE49-F238E27FC236}">
                <a16:creationId xmlns:a16="http://schemas.microsoft.com/office/drawing/2014/main" id="{C6A0932E-FEAD-1C4C-86E5-97BBB6F2A05E}"/>
              </a:ext>
            </a:extLst>
          </p:cNvPr>
          <p:cNvSpPr>
            <a:spLocks noGrp="1"/>
          </p:cNvSpPr>
          <p:nvPr>
            <p:ph type="ftr" sz="quarter" idx="3"/>
          </p:nvPr>
        </p:nvSpPr>
        <p:spPr>
          <a:xfrm>
            <a:off x="7121201" y="6375097"/>
            <a:ext cx="4114800" cy="225441"/>
          </a:xfrm>
          <a:prstGeom prst="rect">
            <a:avLst/>
          </a:prstGeom>
        </p:spPr>
        <p:txBody>
          <a:bodyPr vert="horz" lIns="91440" tIns="45720" rIns="91440" bIns="45720" rtlCol="0" anchor="ctr" anchorCtr="0"/>
          <a:lstStyle>
            <a:lvl1pPr algn="r">
              <a:defRPr sz="700" b="0" i="0">
                <a:solidFill>
                  <a:srgbClr val="646363"/>
                </a:solidFill>
                <a:latin typeface="Avenir Light" panose="020B0402020203020204" pitchFamily="34" charset="77"/>
              </a:defRPr>
            </a:lvl1pPr>
          </a:lstStyle>
          <a:p>
            <a:r>
              <a:rPr lang="fr-FR"/>
              <a:t>© SBM Offshore 2023. All rights reserved. www.sbmoffshore.com</a:t>
            </a:r>
          </a:p>
        </p:txBody>
      </p:sp>
      <p:sp>
        <p:nvSpPr>
          <p:cNvPr id="6" name="Espace réservé du numéro de diapositive 5">
            <a:extLst>
              <a:ext uri="{FF2B5EF4-FFF2-40B4-BE49-F238E27FC236}">
                <a16:creationId xmlns:a16="http://schemas.microsoft.com/office/drawing/2014/main" id="{23343F93-8894-0C42-87D3-BA302B8908B9}"/>
              </a:ext>
            </a:extLst>
          </p:cNvPr>
          <p:cNvSpPr>
            <a:spLocks noGrp="1"/>
          </p:cNvSpPr>
          <p:nvPr>
            <p:ph type="sldNum" sz="quarter" idx="4"/>
          </p:nvPr>
        </p:nvSpPr>
        <p:spPr>
          <a:xfrm>
            <a:off x="11408939" y="6370825"/>
            <a:ext cx="367791" cy="225441"/>
          </a:xfrm>
          <a:prstGeom prst="rect">
            <a:avLst/>
          </a:prstGeom>
        </p:spPr>
        <p:txBody>
          <a:bodyPr vert="horz" lIns="91440" tIns="45720" rIns="91440" bIns="45720" rtlCol="0" anchor="ctr" anchorCtr="0"/>
          <a:lstStyle>
            <a:lvl1pPr algn="ctr">
              <a:defRPr sz="700" b="0" i="0">
                <a:solidFill>
                  <a:srgbClr val="646363"/>
                </a:solidFill>
                <a:latin typeface="Avenir Light" panose="020B0402020203020204" pitchFamily="34" charset="77"/>
              </a:defRPr>
            </a:lvl1pPr>
          </a:lstStyle>
          <a:p>
            <a:fld id="{B07B8046-5099-5A4D-8E74-E863D84FE29A}" type="slidenum">
              <a:rPr lang="fr-FR" smtClean="0"/>
              <a:pPr/>
              <a:t>‹nº›</a:t>
            </a:fld>
            <a:endParaRPr lang="fr-FR"/>
          </a:p>
        </p:txBody>
      </p:sp>
      <p:cxnSp>
        <p:nvCxnSpPr>
          <p:cNvPr id="9" name="Straight Connector 8">
            <a:extLst>
              <a:ext uri="{FF2B5EF4-FFF2-40B4-BE49-F238E27FC236}">
                <a16:creationId xmlns:a16="http://schemas.microsoft.com/office/drawing/2014/main" id="{1524A814-79E6-4D42-86D6-F90640F8CCE5}"/>
              </a:ext>
            </a:extLst>
          </p:cNvPr>
          <p:cNvCxnSpPr>
            <a:cxnSpLocks/>
          </p:cNvCxnSpPr>
          <p:nvPr userDrawn="1"/>
        </p:nvCxnSpPr>
        <p:spPr>
          <a:xfrm>
            <a:off x="11325225" y="6375097"/>
            <a:ext cx="0" cy="22116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3E145CD-E052-486C-B800-816CEA886392}"/>
              </a:ext>
            </a:extLst>
          </p:cNvPr>
          <p:cNvPicPr>
            <a:picLocks noChangeAspect="1"/>
          </p:cNvPicPr>
          <p:nvPr userDrawn="1"/>
        </p:nvPicPr>
        <p:blipFill rotWithShape="1">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rcRect l="3193" t="36106" r="58588" b="42157"/>
          <a:stretch/>
        </p:blipFill>
        <p:spPr>
          <a:xfrm>
            <a:off x="11099320" y="111868"/>
            <a:ext cx="854341" cy="465568"/>
          </a:xfrm>
          <a:prstGeom prst="rect">
            <a:avLst/>
          </a:prstGeom>
        </p:spPr>
      </p:pic>
    </p:spTree>
    <p:extLst>
      <p:ext uri="{BB962C8B-B14F-4D97-AF65-F5344CB8AC3E}">
        <p14:creationId xmlns:p14="http://schemas.microsoft.com/office/powerpoint/2010/main" val="31074393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7" r:id="rId14"/>
  </p:sldLayoutIdLst>
  <p:hf hdr="0" dt="0"/>
  <p:txStyles>
    <p:titleStyle>
      <a:lvl1pPr algn="l" defTabSz="914400" rtl="0" eaLnBrk="1" latinLnBrk="0" hangingPunct="1">
        <a:lnSpc>
          <a:spcPct val="90000"/>
        </a:lnSpc>
        <a:spcBef>
          <a:spcPct val="0"/>
        </a:spcBef>
        <a:buNone/>
        <a:defRPr sz="2400" b="0" i="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1pPr>
      <a:lvl2pPr marL="360363" indent="-180975" algn="l" defTabSz="914400" rtl="0" eaLnBrk="1" latinLnBrk="0" hangingPunct="1">
        <a:lnSpc>
          <a:spcPts val="2400"/>
        </a:lnSpc>
        <a:spcBef>
          <a:spcPts val="0"/>
        </a:spcBef>
        <a:spcAft>
          <a:spcPts val="200"/>
        </a:spcAft>
        <a:buClr>
          <a:schemeClr val="accent1"/>
        </a:buClr>
        <a:buFont typeface="Arial" panose="020B0604020202020204" pitchFamily="34" charset="0"/>
        <a:buChar char="•"/>
        <a:tabLst/>
        <a:defRPr sz="2400" b="0" i="0" kern="1200">
          <a:solidFill>
            <a:srgbClr val="646363"/>
          </a:solidFill>
          <a:latin typeface="Arial" panose="020B0604020202020204" pitchFamily="34" charset="0"/>
          <a:ea typeface="+mn-ea"/>
          <a:cs typeface="Arial" panose="020B0604020202020204" pitchFamily="34" charset="0"/>
        </a:defRPr>
      </a:lvl2pPr>
      <a:lvl3pPr marL="579438" indent="-227013" algn="l" defTabSz="914400" rtl="0" eaLnBrk="1" latinLnBrk="0" hangingPunct="1">
        <a:lnSpc>
          <a:spcPct val="90000"/>
        </a:lnSpc>
        <a:spcBef>
          <a:spcPts val="500"/>
        </a:spcBef>
        <a:buClr>
          <a:schemeClr val="accent1"/>
        </a:buClr>
        <a:buFont typeface="Arial" panose="020B0604020202020204" pitchFamily="34" charset="0"/>
        <a:buChar char="•"/>
        <a:tabLst/>
        <a:defRPr sz="1400" b="0" i="0" kern="1200">
          <a:solidFill>
            <a:srgbClr val="646363"/>
          </a:solidFill>
          <a:latin typeface="Arial" panose="020B0604020202020204" pitchFamily="34" charset="0"/>
          <a:ea typeface="+mn-ea"/>
          <a:cs typeface="Arial" panose="020B0604020202020204" pitchFamily="34" charset="0"/>
        </a:defRPr>
      </a:lvl3pPr>
      <a:lvl4pPr marL="846138" indent="-234950" algn="l" defTabSz="914400" rtl="0" eaLnBrk="1" latinLnBrk="0" hangingPunct="1">
        <a:lnSpc>
          <a:spcPct val="90000"/>
        </a:lnSpc>
        <a:spcBef>
          <a:spcPts val="500"/>
        </a:spcBef>
        <a:buFont typeface="Arial" panose="020B0604020202020204" pitchFamily="34" charset="0"/>
        <a:buChar char="•"/>
        <a:tabLst/>
        <a:defRPr sz="1200" b="0" i="0" kern="1200">
          <a:solidFill>
            <a:srgbClr val="646363"/>
          </a:solidFill>
          <a:latin typeface="Arial" panose="020B0604020202020204" pitchFamily="34" charset="0"/>
          <a:ea typeface="+mn-ea"/>
          <a:cs typeface="Arial" panose="020B0604020202020204" pitchFamily="34" charset="0"/>
        </a:defRPr>
      </a:lvl4pPr>
      <a:lvl5pPr marL="1073150" indent="-227013" algn="l" defTabSz="914400" rtl="0" eaLnBrk="1" latinLnBrk="0" hangingPunct="1">
        <a:lnSpc>
          <a:spcPct val="90000"/>
        </a:lnSpc>
        <a:spcBef>
          <a:spcPts val="500"/>
        </a:spcBef>
        <a:buFont typeface="Arial" panose="020B0604020202020204" pitchFamily="34" charset="0"/>
        <a:buChar char="•"/>
        <a:tabLst/>
        <a:defRPr sz="1050" b="0" i="0" kern="1200">
          <a:solidFill>
            <a:srgbClr val="646363"/>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7514">
          <p15:clr>
            <a:srgbClr val="F26B43"/>
          </p15:clr>
        </p15:guide>
        <p15:guide id="4" pos="166">
          <p15:clr>
            <a:srgbClr val="F26B43"/>
          </p15:clr>
        </p15:guide>
        <p15:guide id="5" orient="horz" pos="640">
          <p15:clr>
            <a:srgbClr val="F26B43"/>
          </p15:clr>
        </p15:guide>
        <p15:guide id="6" orient="horz" pos="3748">
          <p15:clr>
            <a:srgbClr val="F26B43"/>
          </p15:clr>
        </p15:guide>
        <p15:guide id="7" pos="257">
          <p15:clr>
            <a:srgbClr val="F26B43"/>
          </p15:clr>
        </p15:guide>
        <p15:guide id="8" pos="7423">
          <p15:clr>
            <a:srgbClr val="F26B43"/>
          </p15:clr>
        </p15:guide>
        <p15:guide id="9" orient="horz" pos="731">
          <p15:clr>
            <a:srgbClr val="F26B43"/>
          </p15:clr>
        </p15:guide>
        <p15:guide id="10" orient="horz" pos="3657">
          <p15:clr>
            <a:srgbClr val="F26B43"/>
          </p15:clr>
        </p15:guide>
        <p15:guide id="11" orient="horz" pos="164">
          <p15:clr>
            <a:srgbClr val="F26B43"/>
          </p15:clr>
        </p15:guide>
        <p15:guide id="12" orient="horz" pos="4156">
          <p15:clr>
            <a:srgbClr val="F26B43"/>
          </p15:clr>
        </p15:guide>
        <p15:guide id="13" pos="2615">
          <p15:clr>
            <a:srgbClr val="F26B43"/>
          </p15:clr>
        </p15:guide>
        <p15:guide id="14" pos="5065">
          <p15:clr>
            <a:srgbClr val="F26B43"/>
          </p15:clr>
        </p15:guide>
        <p15:guide id="15" pos="6289">
          <p15:clr>
            <a:srgbClr val="F26B43"/>
          </p15:clr>
        </p15:guide>
        <p15:guide id="16" pos="1391">
          <p15:clr>
            <a:srgbClr val="F26B43"/>
          </p15:clr>
        </p15:guide>
        <p15:guide id="17" orient="horz" pos="1638">
          <p15:clr>
            <a:srgbClr val="F26B43"/>
          </p15:clr>
        </p15:guide>
        <p15:guide id="18" orient="horz" pos="268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jpe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5.pn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14.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 Id="rId5" Type="http://schemas.openxmlformats.org/officeDocument/2006/relationships/image" Target="../media/image69.png"/><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 Id="rId5" Type="http://schemas.openxmlformats.org/officeDocument/2006/relationships/image" Target="../media/image69.png"/><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20.jpeg"/></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10.xml"/><Relationship Id="rId6" Type="http://schemas.openxmlformats.org/officeDocument/2006/relationships/image" Target="../media/image75.png"/><Relationship Id="rId5" Type="http://schemas.openxmlformats.org/officeDocument/2006/relationships/image" Target="../media/image33.jpeg"/><Relationship Id="rId4" Type="http://schemas.openxmlformats.org/officeDocument/2006/relationships/image" Target="../media/image32.png"/><Relationship Id="rId9" Type="http://schemas.openxmlformats.org/officeDocument/2006/relationships/image" Target="../media/image78.png"/></Relationships>
</file>

<file path=ppt/slides/_rels/slide2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9.jpeg"/><Relationship Id="rId7" Type="http://schemas.openxmlformats.org/officeDocument/2006/relationships/image" Target="../media/image83.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 Id="rId9" Type="http://schemas.openxmlformats.org/officeDocument/2006/relationships/image" Target="../media/image84.jpeg"/></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86.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37.sv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36.png"/><Relationship Id="rId5" Type="http://schemas.openxmlformats.org/officeDocument/2006/relationships/image" Target="../media/image95.pn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8" Type="http://schemas.openxmlformats.org/officeDocument/2006/relationships/hyperlink" Target="http://www.focqus.com/" TargetMode="External"/><Relationship Id="rId3" Type="http://schemas.openxmlformats.org/officeDocument/2006/relationships/image" Target="../media/image96.jpeg"/><Relationship Id="rId7" Type="http://schemas.openxmlformats.org/officeDocument/2006/relationships/hyperlink" Target="https://ods-metering-systems.com/" TargetMode="External"/><Relationship Id="rId12" Type="http://schemas.openxmlformats.org/officeDocument/2006/relationships/image" Target="../media/image101.sv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99.png"/><Relationship Id="rId11" Type="http://schemas.openxmlformats.org/officeDocument/2006/relationships/image" Target="../media/image100.png"/><Relationship Id="rId5" Type="http://schemas.openxmlformats.org/officeDocument/2006/relationships/image" Target="../media/image98.png"/><Relationship Id="rId10" Type="http://schemas.openxmlformats.org/officeDocument/2006/relationships/hyperlink" Target="http://www.automind.com.br/" TargetMode="External"/><Relationship Id="rId4" Type="http://schemas.openxmlformats.org/officeDocument/2006/relationships/image" Target="../media/image97.png"/><Relationship Id="rId9" Type="http://schemas.openxmlformats.org/officeDocument/2006/relationships/hyperlink" Target="http://www.strack.com.b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40.sv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jpeg"/><Relationship Id="rId9"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7E77E4-1DB8-4040-8A8F-378AF5A31204}"/>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a:ln>
                  <a:noFill/>
                </a:ln>
                <a:solidFill>
                  <a:srgbClr val="FFFFFF"/>
                </a:solidFill>
                <a:effectLst/>
                <a:uLnTx/>
                <a:uFillTx/>
                <a:latin typeface="Avenir Light" panose="020B0402020203020204" pitchFamily="34" charset="77"/>
                <a:ea typeface="+mn-ea"/>
                <a:cs typeface="+mn-cs"/>
              </a:rPr>
              <a:t>© SBM Offshore 2023. All rights reserved. www.sbmoffshore.com</a:t>
            </a:r>
          </a:p>
        </p:txBody>
      </p:sp>
      <p:sp>
        <p:nvSpPr>
          <p:cNvPr id="8" name="Title 4">
            <a:extLst>
              <a:ext uri="{FF2B5EF4-FFF2-40B4-BE49-F238E27FC236}">
                <a16:creationId xmlns:a16="http://schemas.microsoft.com/office/drawing/2014/main" id="{FA15A87F-ACA3-D1D9-82C3-0CB88CCEC33F}"/>
              </a:ext>
            </a:extLst>
          </p:cNvPr>
          <p:cNvSpPr>
            <a:spLocks noGrp="1"/>
          </p:cNvSpPr>
          <p:nvPr>
            <p:ph type="title"/>
          </p:nvPr>
        </p:nvSpPr>
        <p:spPr>
          <a:xfrm>
            <a:off x="7316982" y="3259140"/>
            <a:ext cx="4875018" cy="757130"/>
          </a:xfrm>
        </p:spPr>
        <p:txBody>
          <a:bodyPr/>
          <a:lstStyle/>
          <a:p>
            <a:pPr algn="l"/>
            <a:r>
              <a:rPr lang="fr-MC" b="1">
                <a:latin typeface="Open Sans" panose="020B0606030504020204" pitchFamily="34" charset="0"/>
                <a:ea typeface="Open Sans" panose="020B0606030504020204" pitchFamily="34" charset="0"/>
                <a:cs typeface="Open Sans" panose="020B0606030504020204" pitchFamily="34" charset="0"/>
              </a:rPr>
              <a:t>Metering Management System</a:t>
            </a:r>
            <a:endParaRPr lang="en-US" b="1">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84502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B9BEF49-B7C4-F5D9-BAD1-312CF651DF38}"/>
              </a:ext>
            </a:extLst>
          </p:cNvPr>
          <p:cNvSpPr/>
          <p:nvPr/>
        </p:nvSpPr>
        <p:spPr>
          <a:xfrm>
            <a:off x="4153405" y="1399187"/>
            <a:ext cx="5569658" cy="4198308"/>
          </a:xfrm>
          <a:prstGeom prst="roundRect">
            <a:avLst>
              <a:gd name="adj" fmla="val 4458"/>
            </a:avLst>
          </a:prstGeom>
          <a:solidFill>
            <a:schemeClr val="accent3">
              <a:lumMod val="20000"/>
              <a:lumOff val="80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Rounded Corners 1061">
            <a:extLst>
              <a:ext uri="{FF2B5EF4-FFF2-40B4-BE49-F238E27FC236}">
                <a16:creationId xmlns:a16="http://schemas.microsoft.com/office/drawing/2014/main" id="{A51AF565-1B5A-7A9A-B163-FA792E2B0F3C}"/>
              </a:ext>
            </a:extLst>
          </p:cNvPr>
          <p:cNvSpPr/>
          <p:nvPr/>
        </p:nvSpPr>
        <p:spPr>
          <a:xfrm>
            <a:off x="6373736" y="3745003"/>
            <a:ext cx="2845551" cy="1172230"/>
          </a:xfrm>
          <a:prstGeom prst="roundRect">
            <a:avLst>
              <a:gd name="adj" fmla="val 18297"/>
            </a:avLst>
          </a:prstGeom>
          <a:solidFill>
            <a:schemeClr val="accent3">
              <a:lumMod val="40000"/>
              <a:lumOff val="60000"/>
            </a:schemeClr>
          </a:solidFill>
          <a:ln w="28575">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A45557-3C17-9468-3BAB-284DA826BC52}"/>
              </a:ext>
            </a:extLst>
          </p:cNvPr>
          <p:cNvSpPr>
            <a:spLocks noGrp="1"/>
          </p:cNvSpPr>
          <p:nvPr>
            <p:ph type="title"/>
          </p:nvPr>
        </p:nvSpPr>
        <p:spPr>
          <a:xfrm>
            <a:off x="407988" y="221954"/>
            <a:ext cx="9011924" cy="341632"/>
          </a:xfrm>
        </p:spPr>
        <p:txBody>
          <a:bodyPr/>
          <a:lstStyle/>
          <a:p>
            <a:r>
              <a:rPr lang="pt-BR" sz="1800" b="1" dirty="0">
                <a:latin typeface="Open sans" panose="020B0606030504020204" pitchFamily="34" charset="0"/>
                <a:ea typeface="Open sans" panose="020B0606030504020204" pitchFamily="34" charset="0"/>
                <a:cs typeface="Open sans" panose="020B0606030504020204" pitchFamily="34" charset="0"/>
              </a:rPr>
              <a:t>Concept &amp; Design – High-</a:t>
            </a:r>
            <a:r>
              <a:rPr lang="pt-BR" sz="1800" b="1" dirty="0" err="1">
                <a:latin typeface="Open sans" panose="020B0606030504020204" pitchFamily="34" charset="0"/>
                <a:ea typeface="Open sans" panose="020B0606030504020204" pitchFamily="34" charset="0"/>
                <a:cs typeface="Open sans" panose="020B0606030504020204" pitchFamily="34" charset="0"/>
              </a:rPr>
              <a:t>Level</a:t>
            </a:r>
            <a:r>
              <a:rPr lang="pt-BR" sz="1800" b="1" dirty="0">
                <a:latin typeface="Open sans" panose="020B0606030504020204" pitchFamily="34" charset="0"/>
                <a:ea typeface="Open sans" panose="020B0606030504020204" pitchFamily="34" charset="0"/>
                <a:cs typeface="Open sans" panose="020B0606030504020204" pitchFamily="34" charset="0"/>
              </a:rPr>
              <a:t> </a:t>
            </a:r>
            <a:r>
              <a:rPr lang="pt-BR" sz="1800" b="1" dirty="0" err="1">
                <a:latin typeface="Open sans" panose="020B0606030504020204" pitchFamily="34" charset="0"/>
                <a:ea typeface="Open sans" panose="020B0606030504020204" pitchFamily="34" charset="0"/>
                <a:cs typeface="Open sans" panose="020B0606030504020204" pitchFamily="34" charset="0"/>
              </a:rPr>
              <a:t>Architecture</a:t>
            </a:r>
            <a:r>
              <a:rPr lang="pt-BR" sz="1800" b="1" dirty="0">
                <a:latin typeface="Open sans" panose="020B0606030504020204" pitchFamily="34" charset="0"/>
                <a:ea typeface="Open sans" panose="020B0606030504020204" pitchFamily="34" charset="0"/>
                <a:cs typeface="Open sans" panose="020B0606030504020204" pitchFamily="34" charset="0"/>
              </a:rPr>
              <a:t> [TO-BE </a:t>
            </a:r>
            <a:r>
              <a:rPr lang="pt-BR" sz="1800" b="1" dirty="0" err="1">
                <a:latin typeface="Open sans" panose="020B0606030504020204" pitchFamily="34" charset="0"/>
                <a:ea typeface="Open sans" panose="020B0606030504020204" pitchFamily="34" charset="0"/>
                <a:cs typeface="Open sans" panose="020B0606030504020204" pitchFamily="34" charset="0"/>
              </a:rPr>
              <a:t>proposition</a:t>
            </a:r>
            <a:r>
              <a:rPr lang="pt-BR" sz="1800" b="1" dirty="0">
                <a:latin typeface="Open sans" panose="020B0606030504020204" pitchFamily="34" charset="0"/>
                <a:ea typeface="Open sans" panose="020B0606030504020204" pitchFamily="34" charset="0"/>
                <a:cs typeface="Open sans" panose="020B0606030504020204" pitchFamily="34" charset="0"/>
              </a:rPr>
              <a:t>]</a:t>
            </a:r>
            <a:endParaRPr lang="en-US" sz="18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Footer Placeholder 2">
            <a:extLst>
              <a:ext uri="{FF2B5EF4-FFF2-40B4-BE49-F238E27FC236}">
                <a16:creationId xmlns:a16="http://schemas.microsoft.com/office/drawing/2014/main" id="{815A6148-AA03-60D4-ED08-25DB785D8AFE}"/>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rPr>
              <a:t> SBM Offshore 2023. All </a:t>
            </a:r>
            <a:r>
              <a:rPr kumimoji="0" lang="fr-FR" sz="700" b="0" i="0" u="none" strike="noStrike" kern="1200" cap="none" spc="0" normalizeH="0" baseline="0" noProof="0" err="1">
                <a:ln>
                  <a:noFill/>
                </a:ln>
                <a:solidFill>
                  <a:srgbClr val="646363"/>
                </a:solidFill>
                <a:effectLst/>
                <a:uLnTx/>
                <a:uFillTx/>
                <a:latin typeface="Avenir Light" panose="020B0402020203020204" pitchFamily="34" charset="77"/>
                <a:ea typeface="+mn-ea"/>
                <a:cs typeface="+mn-cs"/>
              </a:rPr>
              <a:t>rights</a:t>
            </a:r>
            <a:r>
              <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rPr>
              <a:t> </a:t>
            </a:r>
            <a:r>
              <a:rPr kumimoji="0" lang="fr-FR" sz="700" b="0" i="0" u="none" strike="noStrike" kern="1200" cap="none" spc="0" normalizeH="0" baseline="0" noProof="0" err="1">
                <a:ln>
                  <a:noFill/>
                </a:ln>
                <a:solidFill>
                  <a:srgbClr val="646363"/>
                </a:solidFill>
                <a:effectLst/>
                <a:uLnTx/>
                <a:uFillTx/>
                <a:latin typeface="Avenir Light" panose="020B0402020203020204" pitchFamily="34" charset="77"/>
                <a:ea typeface="+mn-ea"/>
                <a:cs typeface="+mn-cs"/>
              </a:rPr>
              <a:t>reserved</a:t>
            </a:r>
            <a:r>
              <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rPr>
              <a:t>. www.sbmoffshore.com</a:t>
            </a:r>
          </a:p>
        </p:txBody>
      </p:sp>
      <p:sp>
        <p:nvSpPr>
          <p:cNvPr id="4" name="Slide Number Placeholder 3">
            <a:extLst>
              <a:ext uri="{FF2B5EF4-FFF2-40B4-BE49-F238E27FC236}">
                <a16:creationId xmlns:a16="http://schemas.microsoft.com/office/drawing/2014/main" id="{DA702756-AC48-0CB3-08CC-80228B8B05F1}"/>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07B8046-5099-5A4D-8E74-E863D84FE29A}" type="slidenum">
              <a:rPr kumimoji="0" lang="fr-FR" sz="700" b="0" i="0" u="none" strike="noStrike" kern="1200" cap="none" spc="0" normalizeH="0" baseline="0" noProof="0" smtClean="0">
                <a:ln>
                  <a:noFill/>
                </a:ln>
                <a:solidFill>
                  <a:srgbClr val="646363"/>
                </a:solidFill>
                <a:effectLst/>
                <a:uLnTx/>
                <a:uFillTx/>
                <a:latin typeface="Avenir Light" panose="020B0402020203020204" pitchFamily="34" charset="77"/>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endParaRPr>
          </a:p>
        </p:txBody>
      </p:sp>
      <p:sp>
        <p:nvSpPr>
          <p:cNvPr id="5" name="Rectangle: Rounded Corners 4">
            <a:extLst>
              <a:ext uri="{FF2B5EF4-FFF2-40B4-BE49-F238E27FC236}">
                <a16:creationId xmlns:a16="http://schemas.microsoft.com/office/drawing/2014/main" id="{FD452AF1-C744-9243-CE0D-E8B6BF5EAC6C}"/>
              </a:ext>
            </a:extLst>
          </p:cNvPr>
          <p:cNvSpPr/>
          <p:nvPr/>
        </p:nvSpPr>
        <p:spPr>
          <a:xfrm>
            <a:off x="303702" y="1027498"/>
            <a:ext cx="11288519" cy="4894737"/>
          </a:xfrm>
          <a:prstGeom prst="roundRect">
            <a:avLst>
              <a:gd name="adj" fmla="val 4458"/>
            </a:avLst>
          </a:prstGeom>
          <a:no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F91A796-6047-9C20-1FB4-0EA228889735}"/>
              </a:ext>
            </a:extLst>
          </p:cNvPr>
          <p:cNvSpPr txBox="1"/>
          <p:nvPr/>
        </p:nvSpPr>
        <p:spPr>
          <a:xfrm>
            <a:off x="9354659" y="4608903"/>
            <a:ext cx="892984" cy="215444"/>
          </a:xfrm>
          <a:prstGeom prst="rect">
            <a:avLst/>
          </a:prstGeom>
          <a:noFill/>
        </p:spPr>
        <p:txBody>
          <a:bodyPr wrap="square" rtlCol="0">
            <a:spAutoFit/>
          </a:bodyPr>
          <a:lstStyle/>
          <a:p>
            <a:pPr algn="l"/>
            <a:r>
              <a:rPr lang="pt-BR" sz="800" err="1">
                <a:solidFill>
                  <a:srgbClr val="646363"/>
                </a:solidFill>
                <a:latin typeface="Open sans" panose="020B0606030504020204" pitchFamily="34" charset="0"/>
                <a:ea typeface="Open sans" panose="020B0606030504020204" pitchFamily="34" charset="0"/>
                <a:cs typeface="Open sans" panose="020B0606030504020204" pitchFamily="34" charset="0"/>
              </a:rPr>
              <a:t>Notifications</a:t>
            </a:r>
            <a:endParaRPr lang="en-US" sz="800">
              <a:solidFill>
                <a:srgbClr val="64636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TextBox 28">
            <a:extLst>
              <a:ext uri="{FF2B5EF4-FFF2-40B4-BE49-F238E27FC236}">
                <a16:creationId xmlns:a16="http://schemas.microsoft.com/office/drawing/2014/main" id="{5BC9DF6A-52B3-B0AF-1643-979FABBAF04D}"/>
              </a:ext>
            </a:extLst>
          </p:cNvPr>
          <p:cNvSpPr txBox="1"/>
          <p:nvPr/>
        </p:nvSpPr>
        <p:spPr>
          <a:xfrm>
            <a:off x="407988" y="1097854"/>
            <a:ext cx="1200660" cy="215444"/>
          </a:xfrm>
          <a:prstGeom prst="rect">
            <a:avLst/>
          </a:prstGeom>
          <a:noFill/>
        </p:spPr>
        <p:txBody>
          <a:bodyPr wrap="square" rtlCol="0">
            <a:spAutoFit/>
          </a:bodyPr>
          <a:lstStyle/>
          <a:p>
            <a:pPr algn="ctr"/>
            <a:r>
              <a:rPr lang="pt-BR" sz="800" b="1" i="1">
                <a:solidFill>
                  <a:srgbClr val="646363"/>
                </a:solidFill>
                <a:latin typeface="Open sans" panose="020B0606030504020204" pitchFamily="34" charset="0"/>
                <a:ea typeface="Open sans" panose="020B0606030504020204" pitchFamily="34" charset="0"/>
                <a:cs typeface="Open sans" panose="020B0606030504020204" pitchFamily="34" charset="0"/>
              </a:rPr>
              <a:t>SBM ENVIRONMENT</a:t>
            </a:r>
          </a:p>
        </p:txBody>
      </p:sp>
      <p:sp>
        <p:nvSpPr>
          <p:cNvPr id="32" name="Rectangle: Rounded Corners 31">
            <a:extLst>
              <a:ext uri="{FF2B5EF4-FFF2-40B4-BE49-F238E27FC236}">
                <a16:creationId xmlns:a16="http://schemas.microsoft.com/office/drawing/2014/main" id="{392F9F8B-B6C9-F2F6-9608-B1C0C82CCE95}"/>
              </a:ext>
            </a:extLst>
          </p:cNvPr>
          <p:cNvSpPr/>
          <p:nvPr/>
        </p:nvSpPr>
        <p:spPr>
          <a:xfrm>
            <a:off x="10297114" y="1399187"/>
            <a:ext cx="1167610" cy="4198308"/>
          </a:xfrm>
          <a:prstGeom prst="roundRect">
            <a:avLst>
              <a:gd name="adj" fmla="val 4458"/>
            </a:avLst>
          </a:prstGeom>
          <a:solidFill>
            <a:schemeClr val="accent4">
              <a:lumMod val="20000"/>
              <a:lumOff val="80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i="1" err="1">
                <a:solidFill>
                  <a:schemeClr val="tx1"/>
                </a:solidFill>
                <a:latin typeface="Open sans" panose="020B0606030504020204" pitchFamily="34" charset="0"/>
                <a:ea typeface="Open sans" panose="020B0606030504020204" pitchFamily="34" charset="0"/>
                <a:cs typeface="Open sans" panose="020B0606030504020204" pitchFamily="34" charset="0"/>
              </a:rPr>
              <a:t>Metering</a:t>
            </a:r>
            <a:r>
              <a:rPr lang="pt-BR" sz="1200" b="1" i="1">
                <a:solidFill>
                  <a:schemeClr val="tx1"/>
                </a:solidFill>
                <a:latin typeface="Open sans" panose="020B0606030504020204" pitchFamily="34" charset="0"/>
                <a:ea typeface="Open sans" panose="020B0606030504020204" pitchFamily="34" charset="0"/>
                <a:cs typeface="Open sans" panose="020B0606030504020204" pitchFamily="34" charset="0"/>
              </a:rPr>
              <a:t> Team</a:t>
            </a:r>
            <a:endParaRPr lang="en-US" sz="1200" b="1" i="1">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9" name="Rectangle: Rounded Corners 38">
            <a:extLst>
              <a:ext uri="{FF2B5EF4-FFF2-40B4-BE49-F238E27FC236}">
                <a16:creationId xmlns:a16="http://schemas.microsoft.com/office/drawing/2014/main" id="{AAC1921B-4E8C-20D3-A1B9-BEA28FC8F85A}"/>
              </a:ext>
            </a:extLst>
          </p:cNvPr>
          <p:cNvSpPr/>
          <p:nvPr/>
        </p:nvSpPr>
        <p:spPr>
          <a:xfrm>
            <a:off x="535128" y="1405251"/>
            <a:ext cx="3413255" cy="1207320"/>
          </a:xfrm>
          <a:prstGeom prst="roundRect">
            <a:avLst>
              <a:gd name="adj" fmla="val 4458"/>
            </a:avLst>
          </a:prstGeom>
          <a:solidFill>
            <a:schemeClr val="accent5">
              <a:lumMod val="20000"/>
              <a:lumOff val="80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F135160-5AB3-DD24-45CB-979848F9F17A}"/>
              </a:ext>
            </a:extLst>
          </p:cNvPr>
          <p:cNvSpPr txBox="1"/>
          <p:nvPr/>
        </p:nvSpPr>
        <p:spPr>
          <a:xfrm>
            <a:off x="1897602" y="2096617"/>
            <a:ext cx="1167609" cy="338554"/>
          </a:xfrm>
          <a:prstGeom prst="rect">
            <a:avLst/>
          </a:prstGeom>
          <a:noFill/>
        </p:spPr>
        <p:txBody>
          <a:bodyPr wrap="square" rtlCol="0">
            <a:spAutoFit/>
          </a:bodyPr>
          <a:lstStyle/>
          <a:p>
            <a:pPr algn="ctr"/>
            <a:r>
              <a:rPr lang="pt-BR" sz="800" dirty="0">
                <a:solidFill>
                  <a:srgbClr val="646363"/>
                </a:solidFill>
                <a:latin typeface="Open sans" panose="020B0606030504020204" pitchFamily="34" charset="0"/>
                <a:ea typeface="Open sans" panose="020B0606030504020204" pitchFamily="34" charset="0"/>
                <a:cs typeface="Open sans" panose="020B0606030504020204" pitchFamily="34" charset="0"/>
              </a:rPr>
              <a:t>Filter </a:t>
            </a:r>
            <a:r>
              <a:rPr lang="pt-BR" sz="800" dirty="0" err="1">
                <a:solidFill>
                  <a:srgbClr val="646363"/>
                </a:solidFill>
                <a:latin typeface="Open sans" panose="020B0606030504020204" pitchFamily="34" charset="0"/>
                <a:ea typeface="Open sans" panose="020B0606030504020204" pitchFamily="34" charset="0"/>
                <a:cs typeface="Open sans" panose="020B0606030504020204" pitchFamily="34" charset="0"/>
              </a:rPr>
              <a:t>information</a:t>
            </a:r>
            <a:r>
              <a:rPr lang="pt-BR" sz="800" dirty="0">
                <a:solidFill>
                  <a:srgbClr val="646363"/>
                </a:solidFill>
                <a:latin typeface="Open sans" panose="020B0606030504020204" pitchFamily="34" charset="0"/>
                <a:ea typeface="Open sans" panose="020B0606030504020204" pitchFamily="34" charset="0"/>
                <a:cs typeface="Open sans" panose="020B0606030504020204" pitchFamily="34" charset="0"/>
              </a:rPr>
              <a:t> </a:t>
            </a:r>
            <a:r>
              <a:rPr lang="pt-BR" sz="800" dirty="0" err="1">
                <a:solidFill>
                  <a:srgbClr val="646363"/>
                </a:solidFill>
                <a:latin typeface="Open sans" panose="020B0606030504020204" pitchFamily="34" charset="0"/>
                <a:ea typeface="Open sans" panose="020B0606030504020204" pitchFamily="34" charset="0"/>
                <a:cs typeface="Open sans" panose="020B0606030504020204" pitchFamily="34" charset="0"/>
              </a:rPr>
              <a:t>related</a:t>
            </a:r>
            <a:r>
              <a:rPr lang="pt-BR" sz="800" dirty="0">
                <a:solidFill>
                  <a:srgbClr val="646363"/>
                </a:solidFill>
                <a:latin typeface="Open sans" panose="020B0606030504020204" pitchFamily="34" charset="0"/>
                <a:ea typeface="Open sans" panose="020B0606030504020204" pitchFamily="34" charset="0"/>
                <a:cs typeface="Open sans" panose="020B0606030504020204" pitchFamily="34" charset="0"/>
              </a:rPr>
              <a:t> to </a:t>
            </a:r>
            <a:r>
              <a:rPr lang="pt-BR" sz="800" dirty="0" err="1">
                <a:solidFill>
                  <a:srgbClr val="646363"/>
                </a:solidFill>
                <a:latin typeface="Open sans" panose="020B0606030504020204" pitchFamily="34" charset="0"/>
                <a:ea typeface="Open sans" panose="020B0606030504020204" pitchFamily="34" charset="0"/>
                <a:cs typeface="Open sans" panose="020B0606030504020204" pitchFamily="34" charset="0"/>
              </a:rPr>
              <a:t>metering</a:t>
            </a:r>
            <a:r>
              <a:rPr lang="pt-BR" sz="800" dirty="0">
                <a:solidFill>
                  <a:srgbClr val="646363"/>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41" name="TextBox 40">
            <a:extLst>
              <a:ext uri="{FF2B5EF4-FFF2-40B4-BE49-F238E27FC236}">
                <a16:creationId xmlns:a16="http://schemas.microsoft.com/office/drawing/2014/main" id="{211C2DE4-DD8E-BC54-A423-A0084B691503}"/>
              </a:ext>
            </a:extLst>
          </p:cNvPr>
          <p:cNvSpPr txBox="1"/>
          <p:nvPr/>
        </p:nvSpPr>
        <p:spPr>
          <a:xfrm>
            <a:off x="637981" y="1586979"/>
            <a:ext cx="783970" cy="215444"/>
          </a:xfrm>
          <a:prstGeom prst="rect">
            <a:avLst/>
          </a:prstGeom>
          <a:noFill/>
        </p:spPr>
        <p:txBody>
          <a:bodyPr wrap="square" rtlCol="0">
            <a:spAutoFit/>
          </a:bodyPr>
          <a:lstStyle/>
          <a:p>
            <a:pPr algn="ctr"/>
            <a:r>
              <a:rPr lang="pt-BR" sz="800" b="1" i="1">
                <a:solidFill>
                  <a:srgbClr val="646363"/>
                </a:solidFill>
                <a:latin typeface="Open sans" panose="020B0606030504020204" pitchFamily="34" charset="0"/>
                <a:ea typeface="Open sans" panose="020B0606030504020204" pitchFamily="34" charset="0"/>
                <a:cs typeface="Open sans" panose="020B0606030504020204" pitchFamily="34" charset="0"/>
              </a:rPr>
              <a:t>IFS</a:t>
            </a:r>
          </a:p>
        </p:txBody>
      </p:sp>
      <p:pic>
        <p:nvPicPr>
          <p:cNvPr id="42" name="Picture 41">
            <a:extLst>
              <a:ext uri="{FF2B5EF4-FFF2-40B4-BE49-F238E27FC236}">
                <a16:creationId xmlns:a16="http://schemas.microsoft.com/office/drawing/2014/main" id="{7BF2CABE-0793-82E7-EAD8-04DC7DF267AA}"/>
              </a:ext>
            </a:extLst>
          </p:cNvPr>
          <p:cNvPicPr>
            <a:picLocks noChangeAspect="1"/>
          </p:cNvPicPr>
          <p:nvPr/>
        </p:nvPicPr>
        <p:blipFill>
          <a:blip r:embed="rId3"/>
          <a:stretch>
            <a:fillRect/>
          </a:stretch>
        </p:blipFill>
        <p:spPr>
          <a:xfrm>
            <a:off x="775831" y="1815934"/>
            <a:ext cx="509859" cy="519045"/>
          </a:xfrm>
          <a:prstGeom prst="rect">
            <a:avLst/>
          </a:prstGeom>
          <a:ln>
            <a:noFill/>
          </a:ln>
          <a:effectLst>
            <a:outerShdw blurRad="190500" algn="tl" rotWithShape="0">
              <a:srgbClr val="000000">
                <a:alpha val="70000"/>
              </a:srgbClr>
            </a:outerShdw>
          </a:effectLst>
        </p:spPr>
      </p:pic>
      <p:sp>
        <p:nvSpPr>
          <p:cNvPr id="43" name="Rectangle: Rounded Corners 42">
            <a:extLst>
              <a:ext uri="{FF2B5EF4-FFF2-40B4-BE49-F238E27FC236}">
                <a16:creationId xmlns:a16="http://schemas.microsoft.com/office/drawing/2014/main" id="{CCD66915-853B-C60D-4061-472EDBAFA492}"/>
              </a:ext>
            </a:extLst>
          </p:cNvPr>
          <p:cNvSpPr/>
          <p:nvPr/>
        </p:nvSpPr>
        <p:spPr>
          <a:xfrm>
            <a:off x="6096000" y="1593669"/>
            <a:ext cx="3399991" cy="720772"/>
          </a:xfrm>
          <a:prstGeom prst="roundRect">
            <a:avLst>
              <a:gd name="adj" fmla="val 4458"/>
            </a:avLst>
          </a:prstGeom>
          <a:solidFill>
            <a:schemeClr val="accent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M1</a:t>
            </a:r>
          </a:p>
        </p:txBody>
      </p:sp>
      <p:sp>
        <p:nvSpPr>
          <p:cNvPr id="44" name="Rectangle: Rounded Corners 43">
            <a:extLst>
              <a:ext uri="{FF2B5EF4-FFF2-40B4-BE49-F238E27FC236}">
                <a16:creationId xmlns:a16="http://schemas.microsoft.com/office/drawing/2014/main" id="{64377A48-EB90-16E8-5E8B-2A2FB89CB5FA}"/>
              </a:ext>
            </a:extLst>
          </p:cNvPr>
          <p:cNvSpPr/>
          <p:nvPr/>
        </p:nvSpPr>
        <p:spPr>
          <a:xfrm>
            <a:off x="8278456" y="4373454"/>
            <a:ext cx="760470" cy="368330"/>
          </a:xfrm>
          <a:prstGeom prst="roundRect">
            <a:avLst>
              <a:gd name="adj" fmla="val 4458"/>
            </a:avLst>
          </a:prstGeom>
          <a:solidFill>
            <a:srgbClr val="0070C0"/>
          </a:solid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M11</a:t>
            </a:r>
          </a:p>
        </p:txBody>
      </p:sp>
      <p:sp>
        <p:nvSpPr>
          <p:cNvPr id="45" name="Rectangle: Rounded Corners 44">
            <a:extLst>
              <a:ext uri="{FF2B5EF4-FFF2-40B4-BE49-F238E27FC236}">
                <a16:creationId xmlns:a16="http://schemas.microsoft.com/office/drawing/2014/main" id="{1A621C53-FD0F-531A-7268-D3B15DC8B879}"/>
              </a:ext>
            </a:extLst>
          </p:cNvPr>
          <p:cNvSpPr/>
          <p:nvPr/>
        </p:nvSpPr>
        <p:spPr>
          <a:xfrm>
            <a:off x="535127" y="2837617"/>
            <a:ext cx="3442169" cy="2759878"/>
          </a:xfrm>
          <a:prstGeom prst="roundRect">
            <a:avLst>
              <a:gd name="adj" fmla="val 4458"/>
            </a:avLst>
          </a:prstGeom>
          <a:solidFill>
            <a:schemeClr val="accent2">
              <a:lumMod val="20000"/>
              <a:lumOff val="80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ormato de arquivo zip - ícones de interface grátis">
            <a:extLst>
              <a:ext uri="{FF2B5EF4-FFF2-40B4-BE49-F238E27FC236}">
                <a16:creationId xmlns:a16="http://schemas.microsoft.com/office/drawing/2014/main" id="{6158796D-2FD0-CF5C-F9C8-D9B27FA5F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5038" y="4419740"/>
            <a:ext cx="408587" cy="408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SS">
            <a:extLst>
              <a:ext uri="{FF2B5EF4-FFF2-40B4-BE49-F238E27FC236}">
                <a16:creationId xmlns:a16="http://schemas.microsoft.com/office/drawing/2014/main" id="{EC8E037A-6666-47E9-CA7D-C9A4B07CCE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7213" y="3023573"/>
            <a:ext cx="509859" cy="509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mart meter - Free electronics icons">
            <a:extLst>
              <a:ext uri="{FF2B5EF4-FFF2-40B4-BE49-F238E27FC236}">
                <a16:creationId xmlns:a16="http://schemas.microsoft.com/office/drawing/2014/main" id="{ADCF2010-B330-613E-2125-FE4F572D7642}"/>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4564" y="2979985"/>
            <a:ext cx="600330" cy="60033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6517EE2D-1A16-7B2D-3C44-B792E751B352}"/>
              </a:ext>
            </a:extLst>
          </p:cNvPr>
          <p:cNvSpPr txBox="1"/>
          <p:nvPr/>
        </p:nvSpPr>
        <p:spPr>
          <a:xfrm>
            <a:off x="535127" y="2876069"/>
            <a:ext cx="968581" cy="215444"/>
          </a:xfrm>
          <a:prstGeom prst="rect">
            <a:avLst/>
          </a:prstGeom>
          <a:noFill/>
        </p:spPr>
        <p:txBody>
          <a:bodyPr wrap="square" rtlCol="0">
            <a:spAutoFit/>
          </a:bodyPr>
          <a:lstStyle/>
          <a:p>
            <a:pPr algn="ctr"/>
            <a:r>
              <a:rPr lang="pt-BR" sz="800" b="1" i="1">
                <a:solidFill>
                  <a:srgbClr val="646363"/>
                </a:solidFill>
                <a:latin typeface="Open sans" panose="020B0606030504020204" pitchFamily="34" charset="0"/>
                <a:ea typeface="Open sans" panose="020B0606030504020204" pitchFamily="34" charset="0"/>
                <a:cs typeface="Open sans" panose="020B0606030504020204" pitchFamily="34" charset="0"/>
              </a:rPr>
              <a:t>Flow </a:t>
            </a:r>
            <a:r>
              <a:rPr lang="pt-BR" sz="800" b="1" i="1" err="1">
                <a:solidFill>
                  <a:srgbClr val="646363"/>
                </a:solidFill>
                <a:latin typeface="Open sans" panose="020B0606030504020204" pitchFamily="34" charset="0"/>
                <a:ea typeface="Open sans" panose="020B0606030504020204" pitchFamily="34" charset="0"/>
                <a:cs typeface="Open sans" panose="020B0606030504020204" pitchFamily="34" charset="0"/>
              </a:rPr>
              <a:t>Computers</a:t>
            </a:r>
            <a:endParaRPr lang="pt-BR" sz="800" b="1" i="1">
              <a:solidFill>
                <a:srgbClr val="64636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9" name="AutoShape 12" descr="Partners - Process Innovations">
            <a:extLst>
              <a:ext uri="{FF2B5EF4-FFF2-40B4-BE49-F238E27FC236}">
                <a16:creationId xmlns:a16="http://schemas.microsoft.com/office/drawing/2014/main" id="{B9A43C2E-A9C1-9A32-AB9C-78C7C8B394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Rectangle: Rounded Corners 49">
            <a:extLst>
              <a:ext uri="{FF2B5EF4-FFF2-40B4-BE49-F238E27FC236}">
                <a16:creationId xmlns:a16="http://schemas.microsoft.com/office/drawing/2014/main" id="{F6C3D626-2766-5860-6129-2F29E60CF829}"/>
              </a:ext>
            </a:extLst>
          </p:cNvPr>
          <p:cNvSpPr/>
          <p:nvPr/>
        </p:nvSpPr>
        <p:spPr>
          <a:xfrm>
            <a:off x="6096000" y="2668580"/>
            <a:ext cx="760470" cy="368330"/>
          </a:xfrm>
          <a:prstGeom prst="roundRect">
            <a:avLst>
              <a:gd name="adj" fmla="val 4458"/>
            </a:avLst>
          </a:prstGeom>
          <a:solidFill>
            <a:schemeClr val="accent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M2</a:t>
            </a:r>
          </a:p>
        </p:txBody>
      </p:sp>
      <p:sp>
        <p:nvSpPr>
          <p:cNvPr id="51" name="Rectangle: Rounded Corners 50">
            <a:extLst>
              <a:ext uri="{FF2B5EF4-FFF2-40B4-BE49-F238E27FC236}">
                <a16:creationId xmlns:a16="http://schemas.microsoft.com/office/drawing/2014/main" id="{0D113AFB-1C66-82CD-0F99-46DB2D35BE62}"/>
              </a:ext>
            </a:extLst>
          </p:cNvPr>
          <p:cNvSpPr/>
          <p:nvPr/>
        </p:nvSpPr>
        <p:spPr>
          <a:xfrm>
            <a:off x="7405320" y="3888653"/>
            <a:ext cx="760470" cy="368330"/>
          </a:xfrm>
          <a:prstGeom prst="roundRect">
            <a:avLst>
              <a:gd name="adj" fmla="val 4458"/>
            </a:avLst>
          </a:prstGeom>
          <a:solidFill>
            <a:schemeClr val="accent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M9</a:t>
            </a:r>
          </a:p>
        </p:txBody>
      </p:sp>
      <p:sp>
        <p:nvSpPr>
          <p:cNvPr id="52" name="Rectangle: Rounded Corners 51">
            <a:extLst>
              <a:ext uri="{FF2B5EF4-FFF2-40B4-BE49-F238E27FC236}">
                <a16:creationId xmlns:a16="http://schemas.microsoft.com/office/drawing/2014/main" id="{D8DAAE18-879D-E9BA-B903-BCD930725367}"/>
              </a:ext>
            </a:extLst>
          </p:cNvPr>
          <p:cNvSpPr/>
          <p:nvPr/>
        </p:nvSpPr>
        <p:spPr>
          <a:xfrm>
            <a:off x="7405320" y="4373454"/>
            <a:ext cx="760470" cy="368330"/>
          </a:xfrm>
          <a:prstGeom prst="roundRect">
            <a:avLst>
              <a:gd name="adj" fmla="val 4458"/>
            </a:avLst>
          </a:prstGeom>
          <a:solidFill>
            <a:srgbClr val="0070C0"/>
          </a:solid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M8</a:t>
            </a:r>
          </a:p>
        </p:txBody>
      </p:sp>
      <p:sp>
        <p:nvSpPr>
          <p:cNvPr id="53" name="Rectangle: Rounded Corners 52">
            <a:extLst>
              <a:ext uri="{FF2B5EF4-FFF2-40B4-BE49-F238E27FC236}">
                <a16:creationId xmlns:a16="http://schemas.microsoft.com/office/drawing/2014/main" id="{50D0496E-64F0-4EDD-DB7E-DEFD9001AD89}"/>
              </a:ext>
            </a:extLst>
          </p:cNvPr>
          <p:cNvSpPr/>
          <p:nvPr/>
        </p:nvSpPr>
        <p:spPr>
          <a:xfrm>
            <a:off x="6539326" y="4373454"/>
            <a:ext cx="760470" cy="368330"/>
          </a:xfrm>
          <a:prstGeom prst="roundRect">
            <a:avLst>
              <a:gd name="adj" fmla="val 4458"/>
            </a:avLst>
          </a:prstGeom>
          <a:solidFill>
            <a:srgbClr val="0070C0"/>
          </a:solid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M7</a:t>
            </a:r>
          </a:p>
        </p:txBody>
      </p:sp>
      <p:sp>
        <p:nvSpPr>
          <p:cNvPr id="54" name="Rectangle: Rounded Corners 53">
            <a:extLst>
              <a:ext uri="{FF2B5EF4-FFF2-40B4-BE49-F238E27FC236}">
                <a16:creationId xmlns:a16="http://schemas.microsoft.com/office/drawing/2014/main" id="{6A6EF676-8F5B-8C80-C833-647DE9A011B7}"/>
              </a:ext>
            </a:extLst>
          </p:cNvPr>
          <p:cNvSpPr/>
          <p:nvPr/>
        </p:nvSpPr>
        <p:spPr>
          <a:xfrm>
            <a:off x="6545026" y="3880998"/>
            <a:ext cx="760470" cy="368330"/>
          </a:xfrm>
          <a:prstGeom prst="roundRect">
            <a:avLst>
              <a:gd name="adj" fmla="val 4458"/>
            </a:avLst>
          </a:prstGeom>
          <a:solidFill>
            <a:srgbClr val="0070C0"/>
          </a:solid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M6</a:t>
            </a:r>
          </a:p>
        </p:txBody>
      </p:sp>
      <p:sp>
        <p:nvSpPr>
          <p:cNvPr id="55" name="Rectangle: Rounded Corners 54">
            <a:extLst>
              <a:ext uri="{FF2B5EF4-FFF2-40B4-BE49-F238E27FC236}">
                <a16:creationId xmlns:a16="http://schemas.microsoft.com/office/drawing/2014/main" id="{94DE9121-458A-7851-C397-E3B2280B9CCB}"/>
              </a:ext>
            </a:extLst>
          </p:cNvPr>
          <p:cNvSpPr/>
          <p:nvPr/>
        </p:nvSpPr>
        <p:spPr>
          <a:xfrm>
            <a:off x="4692622" y="1586979"/>
            <a:ext cx="760470" cy="3871831"/>
          </a:xfrm>
          <a:prstGeom prst="roundRect">
            <a:avLst>
              <a:gd name="adj" fmla="val 4458"/>
            </a:avLst>
          </a:prstGeom>
          <a:solidFill>
            <a:srgbClr val="0070C0"/>
          </a:solid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M5</a:t>
            </a:r>
          </a:p>
        </p:txBody>
      </p:sp>
      <p:sp>
        <p:nvSpPr>
          <p:cNvPr id="56" name="Rectangle: Rounded Corners 55">
            <a:extLst>
              <a:ext uri="{FF2B5EF4-FFF2-40B4-BE49-F238E27FC236}">
                <a16:creationId xmlns:a16="http://schemas.microsoft.com/office/drawing/2014/main" id="{7B92602F-97B4-E4E1-5D3B-3230D5015311}"/>
              </a:ext>
            </a:extLst>
          </p:cNvPr>
          <p:cNvSpPr/>
          <p:nvPr/>
        </p:nvSpPr>
        <p:spPr>
          <a:xfrm>
            <a:off x="7912011" y="2660109"/>
            <a:ext cx="760470" cy="368330"/>
          </a:xfrm>
          <a:prstGeom prst="roundRect">
            <a:avLst>
              <a:gd name="adj" fmla="val 4458"/>
            </a:avLst>
          </a:prstGeom>
          <a:solidFill>
            <a:schemeClr val="accent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M4</a:t>
            </a:r>
          </a:p>
        </p:txBody>
      </p:sp>
      <p:sp>
        <p:nvSpPr>
          <p:cNvPr id="57" name="Rectangle: Rounded Corners 56">
            <a:extLst>
              <a:ext uri="{FF2B5EF4-FFF2-40B4-BE49-F238E27FC236}">
                <a16:creationId xmlns:a16="http://schemas.microsoft.com/office/drawing/2014/main" id="{05003AC4-6F3E-846A-A2B2-6C5DE86EC336}"/>
              </a:ext>
            </a:extLst>
          </p:cNvPr>
          <p:cNvSpPr/>
          <p:nvPr/>
        </p:nvSpPr>
        <p:spPr>
          <a:xfrm>
            <a:off x="8735523" y="2662769"/>
            <a:ext cx="760470" cy="368330"/>
          </a:xfrm>
          <a:prstGeom prst="roundRect">
            <a:avLst>
              <a:gd name="adj" fmla="val 4458"/>
            </a:avLst>
          </a:prstGeom>
          <a:solidFill>
            <a:schemeClr val="accent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M3</a:t>
            </a:r>
          </a:p>
        </p:txBody>
      </p:sp>
      <p:sp>
        <p:nvSpPr>
          <p:cNvPr id="58" name="Rectangle: Rounded Corners 57">
            <a:extLst>
              <a:ext uri="{FF2B5EF4-FFF2-40B4-BE49-F238E27FC236}">
                <a16:creationId xmlns:a16="http://schemas.microsoft.com/office/drawing/2014/main" id="{113C0CE9-2D3E-5195-F3E1-830C0E2A73AC}"/>
              </a:ext>
            </a:extLst>
          </p:cNvPr>
          <p:cNvSpPr/>
          <p:nvPr/>
        </p:nvSpPr>
        <p:spPr>
          <a:xfrm>
            <a:off x="8278456" y="3888653"/>
            <a:ext cx="760470" cy="368330"/>
          </a:xfrm>
          <a:prstGeom prst="roundRect">
            <a:avLst>
              <a:gd name="adj" fmla="val 4458"/>
            </a:avLst>
          </a:prstGeom>
          <a:solidFill>
            <a:srgbClr val="0070C0"/>
          </a:solid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M10</a:t>
            </a:r>
          </a:p>
        </p:txBody>
      </p:sp>
      <p:pic>
        <p:nvPicPr>
          <p:cNvPr id="1038" name="Picture 14" descr="Protect your ICS environment w/Dragos &amp; OSIsoft Partnership.">
            <a:extLst>
              <a:ext uri="{FF2B5EF4-FFF2-40B4-BE49-F238E27FC236}">
                <a16:creationId xmlns:a16="http://schemas.microsoft.com/office/drawing/2014/main" id="{E832218E-7033-BB44-65C2-B6BB423A5A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7000" y="2957175"/>
            <a:ext cx="1022158" cy="638849"/>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Arrow Connector 58">
            <a:extLst>
              <a:ext uri="{FF2B5EF4-FFF2-40B4-BE49-F238E27FC236}">
                <a16:creationId xmlns:a16="http://schemas.microsoft.com/office/drawing/2014/main" id="{46EB88FC-A48D-CC89-4C35-29260B5AA59F}"/>
              </a:ext>
            </a:extLst>
          </p:cNvPr>
          <p:cNvCxnSpPr>
            <a:cxnSpLocks/>
          </p:cNvCxnSpPr>
          <p:nvPr/>
        </p:nvCxnSpPr>
        <p:spPr>
          <a:xfrm>
            <a:off x="1285690" y="2075458"/>
            <a:ext cx="340514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F4E0C86-CF19-D241-3125-84EB3507E36A}"/>
              </a:ext>
            </a:extLst>
          </p:cNvPr>
          <p:cNvCxnSpPr>
            <a:cxnSpLocks/>
            <a:stCxn id="1030" idx="3"/>
            <a:endCxn id="1028" idx="1"/>
          </p:cNvCxnSpPr>
          <p:nvPr/>
        </p:nvCxnSpPr>
        <p:spPr>
          <a:xfrm flipV="1">
            <a:off x="1294894" y="3278503"/>
            <a:ext cx="632319" cy="164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A24E7CB-0D30-083D-918D-7DFBF4F44AC9}"/>
              </a:ext>
            </a:extLst>
          </p:cNvPr>
          <p:cNvCxnSpPr>
            <a:cxnSpLocks/>
            <a:stCxn id="1028" idx="3"/>
            <a:endCxn id="1038" idx="1"/>
          </p:cNvCxnSpPr>
          <p:nvPr/>
        </p:nvCxnSpPr>
        <p:spPr>
          <a:xfrm flipV="1">
            <a:off x="2437072" y="3276600"/>
            <a:ext cx="489928" cy="190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17A2EA8-3AF5-29B6-344B-C1555B5FB5D4}"/>
              </a:ext>
            </a:extLst>
          </p:cNvPr>
          <p:cNvCxnSpPr>
            <a:cxnSpLocks/>
          </p:cNvCxnSpPr>
          <p:nvPr/>
        </p:nvCxnSpPr>
        <p:spPr>
          <a:xfrm>
            <a:off x="888425" y="3580314"/>
            <a:ext cx="1068794" cy="1043719"/>
          </a:xfrm>
          <a:prstGeom prst="bentConnector3">
            <a:avLst>
              <a:gd name="adj1" fmla="val 1876"/>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FEF73F0-4DF0-7A26-36DE-7CD06F1BA969}"/>
              </a:ext>
            </a:extLst>
          </p:cNvPr>
          <p:cNvCxnSpPr>
            <a:cxnSpLocks/>
            <a:stCxn id="1026" idx="3"/>
          </p:cNvCxnSpPr>
          <p:nvPr/>
        </p:nvCxnSpPr>
        <p:spPr>
          <a:xfrm>
            <a:off x="2383625" y="4624034"/>
            <a:ext cx="2307208"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D9799C7-FB95-30B5-92CB-79A1D6162501}"/>
              </a:ext>
            </a:extLst>
          </p:cNvPr>
          <p:cNvCxnSpPr>
            <a:cxnSpLocks/>
            <a:stCxn id="1038" idx="3"/>
          </p:cNvCxnSpPr>
          <p:nvPr/>
        </p:nvCxnSpPr>
        <p:spPr>
          <a:xfrm flipV="1">
            <a:off x="3949158" y="3276599"/>
            <a:ext cx="741675"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41FC91B-5ED5-8DF9-4D03-CDF1F306C127}"/>
              </a:ext>
            </a:extLst>
          </p:cNvPr>
          <p:cNvCxnSpPr>
            <a:cxnSpLocks/>
          </p:cNvCxnSpPr>
          <p:nvPr/>
        </p:nvCxnSpPr>
        <p:spPr>
          <a:xfrm>
            <a:off x="5453092" y="2075458"/>
            <a:ext cx="642908"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B15403E-A19E-435C-524C-7B8C3735DE5E}"/>
              </a:ext>
            </a:extLst>
          </p:cNvPr>
          <p:cNvCxnSpPr>
            <a:cxnSpLocks/>
            <a:endCxn id="50" idx="0"/>
          </p:cNvCxnSpPr>
          <p:nvPr/>
        </p:nvCxnSpPr>
        <p:spPr>
          <a:xfrm>
            <a:off x="6476235" y="2334979"/>
            <a:ext cx="0" cy="33360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0F08B562-34A9-3D0A-0FFF-98A010D4E09F}"/>
              </a:ext>
            </a:extLst>
          </p:cNvPr>
          <p:cNvCxnSpPr>
            <a:cxnSpLocks/>
            <a:endCxn id="50" idx="1"/>
          </p:cNvCxnSpPr>
          <p:nvPr/>
        </p:nvCxnSpPr>
        <p:spPr>
          <a:xfrm>
            <a:off x="5453092" y="2852745"/>
            <a:ext cx="642908"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43" name="Straight Arrow Connector 1042">
            <a:extLst>
              <a:ext uri="{FF2B5EF4-FFF2-40B4-BE49-F238E27FC236}">
                <a16:creationId xmlns:a16="http://schemas.microsoft.com/office/drawing/2014/main" id="{167E91E6-E953-F8B7-48EA-7CA8F69C1CD6}"/>
              </a:ext>
            </a:extLst>
          </p:cNvPr>
          <p:cNvCxnSpPr>
            <a:cxnSpLocks/>
            <a:stCxn id="43" idx="2"/>
            <a:endCxn id="51" idx="0"/>
          </p:cNvCxnSpPr>
          <p:nvPr/>
        </p:nvCxnSpPr>
        <p:spPr>
          <a:xfrm flipH="1">
            <a:off x="7785555" y="2314441"/>
            <a:ext cx="10441" cy="157421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52" name="Straight Arrow Connector 1051">
            <a:extLst>
              <a:ext uri="{FF2B5EF4-FFF2-40B4-BE49-F238E27FC236}">
                <a16:creationId xmlns:a16="http://schemas.microsoft.com/office/drawing/2014/main" id="{98A18952-EF08-1663-A183-5C9FBFE21482}"/>
              </a:ext>
            </a:extLst>
          </p:cNvPr>
          <p:cNvCxnSpPr>
            <a:cxnSpLocks/>
          </p:cNvCxnSpPr>
          <p:nvPr/>
        </p:nvCxnSpPr>
        <p:spPr>
          <a:xfrm>
            <a:off x="9133385" y="2334979"/>
            <a:ext cx="0" cy="32779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55" name="Connector: Elbow 1054">
            <a:extLst>
              <a:ext uri="{FF2B5EF4-FFF2-40B4-BE49-F238E27FC236}">
                <a16:creationId xmlns:a16="http://schemas.microsoft.com/office/drawing/2014/main" id="{F4630024-2370-C943-12BA-8B070A858CD1}"/>
              </a:ext>
            </a:extLst>
          </p:cNvPr>
          <p:cNvCxnSpPr>
            <a:cxnSpLocks/>
            <a:stCxn id="50" idx="3"/>
          </p:cNvCxnSpPr>
          <p:nvPr/>
        </p:nvCxnSpPr>
        <p:spPr>
          <a:xfrm>
            <a:off x="6856470" y="2852745"/>
            <a:ext cx="744097" cy="1032685"/>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63" name="TextBox 1062">
            <a:extLst>
              <a:ext uri="{FF2B5EF4-FFF2-40B4-BE49-F238E27FC236}">
                <a16:creationId xmlns:a16="http://schemas.microsoft.com/office/drawing/2014/main" id="{10B27BF4-957F-421A-0CF8-BF18239E987D}"/>
              </a:ext>
            </a:extLst>
          </p:cNvPr>
          <p:cNvSpPr txBox="1"/>
          <p:nvPr/>
        </p:nvSpPr>
        <p:spPr>
          <a:xfrm>
            <a:off x="7185225" y="4974863"/>
            <a:ext cx="1200660" cy="461665"/>
          </a:xfrm>
          <a:prstGeom prst="rect">
            <a:avLst/>
          </a:prstGeom>
          <a:noFill/>
        </p:spPr>
        <p:txBody>
          <a:bodyPr wrap="square" rtlCol="0">
            <a:spAutoFit/>
          </a:bodyPr>
          <a:lstStyle/>
          <a:p>
            <a:pPr algn="ctr"/>
            <a:r>
              <a:rPr lang="pt-BR" sz="800" b="1" i="1">
                <a:solidFill>
                  <a:srgbClr val="646363"/>
                </a:solidFill>
                <a:latin typeface="Open sans" panose="020B0606030504020204" pitchFamily="34" charset="0"/>
                <a:ea typeface="Open sans" panose="020B0606030504020204" pitchFamily="34" charset="0"/>
                <a:cs typeface="Open sans" panose="020B0606030504020204" pitchFamily="34" charset="0"/>
              </a:rPr>
              <a:t>CONTROL PANEL</a:t>
            </a:r>
          </a:p>
          <a:p>
            <a:pPr algn="ctr"/>
            <a:r>
              <a:rPr lang="pt-BR" sz="800" b="1" i="1">
                <a:solidFill>
                  <a:srgbClr val="646363"/>
                </a:solidFill>
                <a:latin typeface="Open sans" panose="020B0606030504020204" pitchFamily="34" charset="0"/>
                <a:ea typeface="Open sans" panose="020B0606030504020204" pitchFamily="34" charset="0"/>
                <a:cs typeface="Open sans" panose="020B0606030504020204" pitchFamily="34" charset="0"/>
              </a:rPr>
              <a:t>&amp;</a:t>
            </a:r>
          </a:p>
          <a:p>
            <a:pPr algn="ctr"/>
            <a:r>
              <a:rPr lang="pt-BR" sz="800" b="1" i="1">
                <a:solidFill>
                  <a:srgbClr val="646363"/>
                </a:solidFill>
                <a:latin typeface="Open sans" panose="020B0606030504020204" pitchFamily="34" charset="0"/>
                <a:ea typeface="Open sans" panose="020B0606030504020204" pitchFamily="34" charset="0"/>
                <a:cs typeface="Open sans" panose="020B0606030504020204" pitchFamily="34" charset="0"/>
              </a:rPr>
              <a:t>SETTINGS</a:t>
            </a:r>
          </a:p>
        </p:txBody>
      </p:sp>
      <p:cxnSp>
        <p:nvCxnSpPr>
          <p:cNvPr id="1064" name="Straight Arrow Connector 1063">
            <a:extLst>
              <a:ext uri="{FF2B5EF4-FFF2-40B4-BE49-F238E27FC236}">
                <a16:creationId xmlns:a16="http://schemas.microsoft.com/office/drawing/2014/main" id="{5531671E-17B0-75AA-C8D9-59E355971EC6}"/>
              </a:ext>
            </a:extLst>
          </p:cNvPr>
          <p:cNvCxnSpPr>
            <a:cxnSpLocks/>
            <a:stCxn id="43" idx="3"/>
          </p:cNvCxnSpPr>
          <p:nvPr/>
        </p:nvCxnSpPr>
        <p:spPr>
          <a:xfrm flipV="1">
            <a:off x="9495991" y="1948865"/>
            <a:ext cx="801123" cy="519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67" name="Straight Arrow Connector 1066">
            <a:extLst>
              <a:ext uri="{FF2B5EF4-FFF2-40B4-BE49-F238E27FC236}">
                <a16:creationId xmlns:a16="http://schemas.microsoft.com/office/drawing/2014/main" id="{D08BDFFC-0332-58A0-5F6E-47F53D59EC61}"/>
              </a:ext>
            </a:extLst>
          </p:cNvPr>
          <p:cNvCxnSpPr>
            <a:cxnSpLocks/>
          </p:cNvCxnSpPr>
          <p:nvPr/>
        </p:nvCxnSpPr>
        <p:spPr>
          <a:xfrm flipH="1">
            <a:off x="9219287" y="4172498"/>
            <a:ext cx="107782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70" name="Straight Arrow Connector 1069">
            <a:extLst>
              <a:ext uri="{FF2B5EF4-FFF2-40B4-BE49-F238E27FC236}">
                <a16:creationId xmlns:a16="http://schemas.microsoft.com/office/drawing/2014/main" id="{D28A068F-F5C5-D6F4-EDE1-5B8E7C63F275}"/>
              </a:ext>
            </a:extLst>
          </p:cNvPr>
          <p:cNvCxnSpPr>
            <a:cxnSpLocks/>
          </p:cNvCxnSpPr>
          <p:nvPr/>
        </p:nvCxnSpPr>
        <p:spPr>
          <a:xfrm>
            <a:off x="9219287" y="4516016"/>
            <a:ext cx="107782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863CC4B1-5DD6-77CB-6710-ABED1CC94312}"/>
              </a:ext>
            </a:extLst>
          </p:cNvPr>
          <p:cNvSpPr txBox="1"/>
          <p:nvPr/>
        </p:nvSpPr>
        <p:spPr>
          <a:xfrm>
            <a:off x="9319111" y="3659397"/>
            <a:ext cx="892984" cy="461665"/>
          </a:xfrm>
          <a:prstGeom prst="rect">
            <a:avLst/>
          </a:prstGeom>
          <a:noFill/>
        </p:spPr>
        <p:txBody>
          <a:bodyPr wrap="square" rtlCol="0">
            <a:spAutoFit/>
          </a:bodyPr>
          <a:lstStyle/>
          <a:p>
            <a:pPr algn="ctr"/>
            <a:r>
              <a:rPr lang="pt-BR" sz="800">
                <a:solidFill>
                  <a:srgbClr val="646363"/>
                </a:solidFill>
                <a:latin typeface="Open sans" panose="020B0606030504020204" pitchFamily="34" charset="0"/>
                <a:ea typeface="Open sans" panose="020B0606030504020204" pitchFamily="34" charset="0"/>
                <a:cs typeface="Open sans" panose="020B0606030504020204" pitchFamily="34" charset="0"/>
              </a:rPr>
              <a:t>Queries </a:t>
            </a:r>
          </a:p>
          <a:p>
            <a:pPr algn="ctr"/>
            <a:r>
              <a:rPr lang="pt-BR" sz="800">
                <a:solidFill>
                  <a:srgbClr val="646363"/>
                </a:solidFill>
                <a:latin typeface="Open sans" panose="020B0606030504020204" pitchFamily="34" charset="0"/>
                <a:ea typeface="Open sans" panose="020B0606030504020204" pitchFamily="34" charset="0"/>
                <a:cs typeface="Open sans" panose="020B0606030504020204" pitchFamily="34" charset="0"/>
              </a:rPr>
              <a:t>&amp;</a:t>
            </a:r>
          </a:p>
          <a:p>
            <a:pPr algn="ctr"/>
            <a:r>
              <a:rPr lang="pt-BR" sz="800" err="1">
                <a:solidFill>
                  <a:srgbClr val="646363"/>
                </a:solidFill>
                <a:latin typeface="Open sans" panose="020B0606030504020204" pitchFamily="34" charset="0"/>
                <a:ea typeface="Open sans" panose="020B0606030504020204" pitchFamily="34" charset="0"/>
                <a:cs typeface="Open sans" panose="020B0606030504020204" pitchFamily="34" charset="0"/>
              </a:rPr>
              <a:t>Configurations</a:t>
            </a:r>
            <a:endParaRPr lang="en-US" sz="800">
              <a:solidFill>
                <a:srgbClr val="64636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81" name="TextBox 1080">
            <a:extLst>
              <a:ext uri="{FF2B5EF4-FFF2-40B4-BE49-F238E27FC236}">
                <a16:creationId xmlns:a16="http://schemas.microsoft.com/office/drawing/2014/main" id="{4A0BA882-49BE-6B99-CC06-5BD80874517A}"/>
              </a:ext>
            </a:extLst>
          </p:cNvPr>
          <p:cNvSpPr txBox="1"/>
          <p:nvPr/>
        </p:nvSpPr>
        <p:spPr>
          <a:xfrm>
            <a:off x="6256140" y="1192381"/>
            <a:ext cx="1200660" cy="215444"/>
          </a:xfrm>
          <a:prstGeom prst="rect">
            <a:avLst/>
          </a:prstGeom>
          <a:noFill/>
        </p:spPr>
        <p:txBody>
          <a:bodyPr wrap="square" rtlCol="0">
            <a:spAutoFit/>
          </a:bodyPr>
          <a:lstStyle/>
          <a:p>
            <a:pPr algn="ctr"/>
            <a:r>
              <a:rPr lang="pt-BR" sz="800" b="1" i="1">
                <a:solidFill>
                  <a:srgbClr val="646363"/>
                </a:solidFill>
                <a:latin typeface="Open sans" panose="020B0606030504020204" pitchFamily="34" charset="0"/>
                <a:ea typeface="Open sans" panose="020B0606030504020204" pitchFamily="34" charset="0"/>
                <a:cs typeface="Open sans" panose="020B0606030504020204" pitchFamily="34" charset="0"/>
              </a:rPr>
              <a:t>METERING TOOL</a:t>
            </a:r>
          </a:p>
        </p:txBody>
      </p:sp>
      <p:pic>
        <p:nvPicPr>
          <p:cNvPr id="1083" name="Graphic 1082" descr="Database outline">
            <a:extLst>
              <a:ext uri="{FF2B5EF4-FFF2-40B4-BE49-F238E27FC236}">
                <a16:creationId xmlns:a16="http://schemas.microsoft.com/office/drawing/2014/main" id="{FE3EBE96-4BF8-BB5A-DD6C-01E32F3212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36415" y="5170705"/>
            <a:ext cx="352624" cy="352624"/>
          </a:xfrm>
          <a:prstGeom prst="rect">
            <a:avLst/>
          </a:prstGeom>
        </p:spPr>
      </p:pic>
      <p:pic>
        <p:nvPicPr>
          <p:cNvPr id="1084" name="Graphic 1083" descr="Database outline">
            <a:extLst>
              <a:ext uri="{FF2B5EF4-FFF2-40B4-BE49-F238E27FC236}">
                <a16:creationId xmlns:a16="http://schemas.microsoft.com/office/drawing/2014/main" id="{E917880E-4E2E-2C97-1054-46C084C52D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76783" y="2215405"/>
            <a:ext cx="352624" cy="352624"/>
          </a:xfrm>
          <a:prstGeom prst="rect">
            <a:avLst/>
          </a:prstGeom>
        </p:spPr>
      </p:pic>
      <p:pic>
        <p:nvPicPr>
          <p:cNvPr id="1085" name="Graphic 1084" descr="Database outline">
            <a:extLst>
              <a:ext uri="{FF2B5EF4-FFF2-40B4-BE49-F238E27FC236}">
                <a16:creationId xmlns:a16="http://schemas.microsoft.com/office/drawing/2014/main" id="{53C98DE1-035B-2170-8986-66C408F918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13950" y="5029383"/>
            <a:ext cx="352624" cy="352624"/>
          </a:xfrm>
          <a:prstGeom prst="rect">
            <a:avLst/>
          </a:prstGeom>
        </p:spPr>
      </p:pic>
      <p:pic>
        <p:nvPicPr>
          <p:cNvPr id="1088" name="Graphic 1087" descr="Gears outline">
            <a:extLst>
              <a:ext uri="{FF2B5EF4-FFF2-40B4-BE49-F238E27FC236}">
                <a16:creationId xmlns:a16="http://schemas.microsoft.com/office/drawing/2014/main" id="{B9A5737B-ED6C-673D-D2F6-63BD1D0A958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26811" y="1751986"/>
            <a:ext cx="452082" cy="452082"/>
          </a:xfrm>
          <a:prstGeom prst="rect">
            <a:avLst/>
          </a:prstGeom>
        </p:spPr>
      </p:pic>
      <p:sp>
        <p:nvSpPr>
          <p:cNvPr id="18" name="TextBox 17">
            <a:extLst>
              <a:ext uri="{FF2B5EF4-FFF2-40B4-BE49-F238E27FC236}">
                <a16:creationId xmlns:a16="http://schemas.microsoft.com/office/drawing/2014/main" id="{AE744A79-30B7-1DDC-A7FD-D7EA5F0C3560}"/>
              </a:ext>
            </a:extLst>
          </p:cNvPr>
          <p:cNvSpPr txBox="1"/>
          <p:nvPr/>
        </p:nvSpPr>
        <p:spPr>
          <a:xfrm>
            <a:off x="1632598" y="2791361"/>
            <a:ext cx="1116101" cy="215444"/>
          </a:xfrm>
          <a:prstGeom prst="rect">
            <a:avLst/>
          </a:prstGeom>
          <a:noFill/>
        </p:spPr>
        <p:txBody>
          <a:bodyPr wrap="square" rtlCol="0">
            <a:spAutoFit/>
          </a:bodyPr>
          <a:lstStyle/>
          <a:p>
            <a:pPr algn="l"/>
            <a:r>
              <a:rPr lang="pt-BR" sz="800">
                <a:solidFill>
                  <a:srgbClr val="646363"/>
                </a:solidFill>
                <a:latin typeface="Open sans" panose="020B0606030504020204" pitchFamily="34" charset="0"/>
                <a:ea typeface="Open sans" panose="020B0606030504020204" pitchFamily="34" charset="0"/>
                <a:cs typeface="Open sans" panose="020B0606030504020204" pitchFamily="34" charset="0"/>
              </a:rPr>
              <a:t>Data Sync </a:t>
            </a:r>
            <a:r>
              <a:rPr lang="pt-BR" sz="800" err="1">
                <a:solidFill>
                  <a:srgbClr val="646363"/>
                </a:solidFill>
                <a:latin typeface="Open sans" panose="020B0606030504020204" pitchFamily="34" charset="0"/>
                <a:ea typeface="Open sans" panose="020B0606030504020204" pitchFamily="34" charset="0"/>
                <a:cs typeface="Open sans" panose="020B0606030504020204" pitchFamily="34" charset="0"/>
              </a:rPr>
              <a:t>with</a:t>
            </a:r>
            <a:r>
              <a:rPr lang="pt-BR" sz="800">
                <a:solidFill>
                  <a:srgbClr val="646363"/>
                </a:solidFill>
                <a:latin typeface="Open sans" panose="020B0606030504020204" pitchFamily="34" charset="0"/>
                <a:ea typeface="Open sans" panose="020B0606030504020204" pitchFamily="34" charset="0"/>
                <a:cs typeface="Open sans" panose="020B0606030504020204" pitchFamily="34" charset="0"/>
              </a:rPr>
              <a:t> ICSS</a:t>
            </a:r>
            <a:endParaRPr lang="en-US" sz="800">
              <a:solidFill>
                <a:srgbClr val="64636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90" name="TextBox 1089">
            <a:extLst>
              <a:ext uri="{FF2B5EF4-FFF2-40B4-BE49-F238E27FC236}">
                <a16:creationId xmlns:a16="http://schemas.microsoft.com/office/drawing/2014/main" id="{BB89BC72-26EE-10CC-50B5-8B28769D36F9}"/>
              </a:ext>
            </a:extLst>
          </p:cNvPr>
          <p:cNvSpPr txBox="1"/>
          <p:nvPr/>
        </p:nvSpPr>
        <p:spPr>
          <a:xfrm>
            <a:off x="1683704" y="4914005"/>
            <a:ext cx="1116101" cy="215444"/>
          </a:xfrm>
          <a:prstGeom prst="rect">
            <a:avLst/>
          </a:prstGeom>
          <a:noFill/>
        </p:spPr>
        <p:txBody>
          <a:bodyPr wrap="square" rtlCol="0">
            <a:spAutoFit/>
          </a:bodyPr>
          <a:lstStyle/>
          <a:p>
            <a:pPr algn="ctr"/>
            <a:r>
              <a:rPr lang="pt-BR" sz="800">
                <a:solidFill>
                  <a:srgbClr val="646363"/>
                </a:solidFill>
                <a:latin typeface="Open sans" panose="020B0606030504020204" pitchFamily="34" charset="0"/>
                <a:ea typeface="Open sans" panose="020B0606030504020204" pitchFamily="34" charset="0"/>
                <a:cs typeface="Open sans" panose="020B0606030504020204" pitchFamily="34" charset="0"/>
              </a:rPr>
              <a:t>File Sync</a:t>
            </a:r>
            <a:endParaRPr lang="en-US" sz="800">
              <a:solidFill>
                <a:srgbClr val="646363"/>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091" name="Straight Arrow Connector 1090">
            <a:extLst>
              <a:ext uri="{FF2B5EF4-FFF2-40B4-BE49-F238E27FC236}">
                <a16:creationId xmlns:a16="http://schemas.microsoft.com/office/drawing/2014/main" id="{47EAF6FA-11B1-88E8-E5AB-5A9638AF84D1}"/>
              </a:ext>
            </a:extLst>
          </p:cNvPr>
          <p:cNvCxnSpPr>
            <a:cxnSpLocks/>
          </p:cNvCxnSpPr>
          <p:nvPr/>
        </p:nvCxnSpPr>
        <p:spPr>
          <a:xfrm>
            <a:off x="8292246" y="2324534"/>
            <a:ext cx="0" cy="32779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A6CF065-9146-FD13-358F-65A89EB9E8D5}"/>
              </a:ext>
            </a:extLst>
          </p:cNvPr>
          <p:cNvSpPr txBox="1"/>
          <p:nvPr/>
        </p:nvSpPr>
        <p:spPr>
          <a:xfrm>
            <a:off x="599779" y="5345027"/>
            <a:ext cx="492495" cy="215444"/>
          </a:xfrm>
          <a:prstGeom prst="rect">
            <a:avLst/>
          </a:prstGeom>
          <a:noFill/>
        </p:spPr>
        <p:txBody>
          <a:bodyPr wrap="square" rtlCol="0">
            <a:spAutoFit/>
          </a:bodyPr>
          <a:lstStyle/>
          <a:p>
            <a:pPr algn="ctr"/>
            <a:r>
              <a:rPr lang="pt-BR" sz="800" b="1" i="1">
                <a:solidFill>
                  <a:srgbClr val="646363"/>
                </a:solidFill>
                <a:latin typeface="Open sans" panose="020B0606030504020204" pitchFamily="34" charset="0"/>
                <a:ea typeface="Open sans" panose="020B0606030504020204" pitchFamily="34" charset="0"/>
                <a:cs typeface="Open sans" panose="020B0606030504020204" pitchFamily="34" charset="0"/>
              </a:rPr>
              <a:t>FPSO</a:t>
            </a:r>
          </a:p>
        </p:txBody>
      </p:sp>
      <p:sp>
        <p:nvSpPr>
          <p:cNvPr id="8" name="Rectangle 7">
            <a:extLst>
              <a:ext uri="{FF2B5EF4-FFF2-40B4-BE49-F238E27FC236}">
                <a16:creationId xmlns:a16="http://schemas.microsoft.com/office/drawing/2014/main" id="{57ECCDFB-AD84-8925-4EF3-37E1933C5556}"/>
              </a:ext>
            </a:extLst>
          </p:cNvPr>
          <p:cNvSpPr/>
          <p:nvPr/>
        </p:nvSpPr>
        <p:spPr>
          <a:xfrm>
            <a:off x="342038" y="6097445"/>
            <a:ext cx="257741" cy="2254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 name="Rectangle 9">
            <a:extLst>
              <a:ext uri="{FF2B5EF4-FFF2-40B4-BE49-F238E27FC236}">
                <a16:creationId xmlns:a16="http://schemas.microsoft.com/office/drawing/2014/main" id="{F6796E90-3735-17B0-5CF8-DFAE48831806}"/>
              </a:ext>
            </a:extLst>
          </p:cNvPr>
          <p:cNvSpPr/>
          <p:nvPr/>
        </p:nvSpPr>
        <p:spPr>
          <a:xfrm>
            <a:off x="342038" y="6417788"/>
            <a:ext cx="257741" cy="225441"/>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TextBox 10">
            <a:extLst>
              <a:ext uri="{FF2B5EF4-FFF2-40B4-BE49-F238E27FC236}">
                <a16:creationId xmlns:a16="http://schemas.microsoft.com/office/drawing/2014/main" id="{F7866189-E94F-EB4C-E455-B9C6EE435229}"/>
              </a:ext>
            </a:extLst>
          </p:cNvPr>
          <p:cNvSpPr txBox="1"/>
          <p:nvPr/>
        </p:nvSpPr>
        <p:spPr>
          <a:xfrm>
            <a:off x="599779" y="6108777"/>
            <a:ext cx="1327434" cy="215444"/>
          </a:xfrm>
          <a:prstGeom prst="rect">
            <a:avLst/>
          </a:prstGeom>
          <a:noFill/>
        </p:spPr>
        <p:txBody>
          <a:bodyPr wrap="square" rtlCol="0">
            <a:spAutoFit/>
          </a:bodyPr>
          <a:lstStyle/>
          <a:p>
            <a:r>
              <a:rPr lang="pt-BR" sz="800" b="1">
                <a:solidFill>
                  <a:srgbClr val="646363"/>
                </a:solidFill>
                <a:latin typeface="Open sans" panose="020B0606030504020204" pitchFamily="34" charset="0"/>
                <a:ea typeface="Open sans" panose="020B0606030504020204" pitchFamily="34" charset="0"/>
                <a:cs typeface="Open sans" panose="020B0606030504020204" pitchFamily="34" charset="0"/>
              </a:rPr>
              <a:t>CORE </a:t>
            </a:r>
            <a:r>
              <a:rPr lang="pt-BR" sz="800" b="1" err="1">
                <a:solidFill>
                  <a:srgbClr val="646363"/>
                </a:solidFill>
                <a:latin typeface="Open sans" panose="020B0606030504020204" pitchFamily="34" charset="0"/>
                <a:ea typeface="Open sans" panose="020B0606030504020204" pitchFamily="34" charset="0"/>
                <a:cs typeface="Open sans" panose="020B0606030504020204" pitchFamily="34" charset="0"/>
              </a:rPr>
              <a:t>functions</a:t>
            </a:r>
            <a:endParaRPr lang="pt-BR" sz="800" b="1">
              <a:solidFill>
                <a:srgbClr val="64636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60806001-675C-75D3-2978-8C535449C901}"/>
              </a:ext>
            </a:extLst>
          </p:cNvPr>
          <p:cNvSpPr txBox="1"/>
          <p:nvPr/>
        </p:nvSpPr>
        <p:spPr>
          <a:xfrm>
            <a:off x="599778" y="6412501"/>
            <a:ext cx="1327435" cy="215444"/>
          </a:xfrm>
          <a:prstGeom prst="rect">
            <a:avLst/>
          </a:prstGeom>
          <a:noFill/>
        </p:spPr>
        <p:txBody>
          <a:bodyPr wrap="square" rtlCol="0">
            <a:spAutoFit/>
          </a:bodyPr>
          <a:lstStyle/>
          <a:p>
            <a:r>
              <a:rPr lang="pt-BR" sz="800" b="1">
                <a:solidFill>
                  <a:srgbClr val="646363"/>
                </a:solidFill>
                <a:latin typeface="Open sans" panose="020B0606030504020204" pitchFamily="34" charset="0"/>
                <a:ea typeface="Open sans" panose="020B0606030504020204" pitchFamily="34" charset="0"/>
                <a:cs typeface="Open sans" panose="020B0606030504020204" pitchFamily="34" charset="0"/>
              </a:rPr>
              <a:t>SUPPORTIVE </a:t>
            </a:r>
            <a:r>
              <a:rPr lang="pt-BR" sz="800" b="1" err="1">
                <a:solidFill>
                  <a:srgbClr val="646363"/>
                </a:solidFill>
                <a:latin typeface="Open sans" panose="020B0606030504020204" pitchFamily="34" charset="0"/>
                <a:ea typeface="Open sans" panose="020B0606030504020204" pitchFamily="34" charset="0"/>
                <a:cs typeface="Open sans" panose="020B0606030504020204" pitchFamily="34" charset="0"/>
              </a:rPr>
              <a:t>functions</a:t>
            </a:r>
            <a:endParaRPr lang="pt-BR" sz="800" b="1">
              <a:solidFill>
                <a:srgbClr val="646363"/>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6" name="Connector: Elbow 15">
            <a:extLst>
              <a:ext uri="{FF2B5EF4-FFF2-40B4-BE49-F238E27FC236}">
                <a16:creationId xmlns:a16="http://schemas.microsoft.com/office/drawing/2014/main" id="{600F19AC-BB73-9B06-3C4E-F332EE0B46B0}"/>
              </a:ext>
            </a:extLst>
          </p:cNvPr>
          <p:cNvCxnSpPr>
            <a:cxnSpLocks/>
          </p:cNvCxnSpPr>
          <p:nvPr/>
        </p:nvCxnSpPr>
        <p:spPr>
          <a:xfrm>
            <a:off x="1140208" y="3558810"/>
            <a:ext cx="3532029" cy="644254"/>
          </a:xfrm>
          <a:prstGeom prst="bentConnector3">
            <a:avLst>
              <a:gd name="adj1" fmla="val 169"/>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3554475-1588-E928-DB2C-67982EAB63F3}"/>
              </a:ext>
            </a:extLst>
          </p:cNvPr>
          <p:cNvCxnSpPr>
            <a:cxnSpLocks/>
          </p:cNvCxnSpPr>
          <p:nvPr/>
        </p:nvCxnSpPr>
        <p:spPr>
          <a:xfrm flipH="1">
            <a:off x="1294894" y="1857030"/>
            <a:ext cx="340869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07ED198-E2DC-A219-E02B-691A01D1DC54}"/>
              </a:ext>
            </a:extLst>
          </p:cNvPr>
          <p:cNvSpPr txBox="1"/>
          <p:nvPr/>
        </p:nvSpPr>
        <p:spPr>
          <a:xfrm>
            <a:off x="1820942" y="1436060"/>
            <a:ext cx="1689555" cy="338554"/>
          </a:xfrm>
          <a:prstGeom prst="rect">
            <a:avLst/>
          </a:prstGeom>
          <a:noFill/>
        </p:spPr>
        <p:txBody>
          <a:bodyPr wrap="square" rtlCol="0">
            <a:spAutoFit/>
          </a:bodyPr>
          <a:lstStyle/>
          <a:p>
            <a:pPr algn="ctr"/>
            <a:r>
              <a:rPr lang="pt-BR" sz="800" dirty="0">
                <a:solidFill>
                  <a:srgbClr val="646363"/>
                </a:solidFill>
                <a:latin typeface="Open sans" panose="020B0606030504020204" pitchFamily="34" charset="0"/>
                <a:ea typeface="Open sans" panose="020B0606030504020204" pitchFamily="34" charset="0"/>
                <a:cs typeface="Open sans" panose="020B0606030504020204" pitchFamily="34" charset="0"/>
              </a:rPr>
              <a:t>Update </a:t>
            </a:r>
            <a:r>
              <a:rPr lang="pt-BR" sz="800" dirty="0" err="1">
                <a:solidFill>
                  <a:srgbClr val="646363"/>
                </a:solidFill>
                <a:latin typeface="Open sans" panose="020B0606030504020204" pitchFamily="34" charset="0"/>
                <a:ea typeface="Open sans" panose="020B0606030504020204" pitchFamily="34" charset="0"/>
                <a:cs typeface="Open sans" panose="020B0606030504020204" pitchFamily="34" charset="0"/>
              </a:rPr>
              <a:t>due</a:t>
            </a:r>
            <a:r>
              <a:rPr lang="pt-BR" sz="800" dirty="0">
                <a:solidFill>
                  <a:srgbClr val="646363"/>
                </a:solidFill>
                <a:latin typeface="Open sans" panose="020B0606030504020204" pitchFamily="34" charset="0"/>
                <a:ea typeface="Open sans" panose="020B0606030504020204" pitchFamily="34" charset="0"/>
                <a:cs typeface="Open sans" panose="020B0606030504020204" pitchFamily="34" charset="0"/>
              </a:rPr>
              <a:t> dates / </a:t>
            </a:r>
            <a:r>
              <a:rPr lang="pt-BR" sz="800" dirty="0" err="1">
                <a:solidFill>
                  <a:srgbClr val="646363"/>
                </a:solidFill>
                <a:latin typeface="Open sans" panose="020B0606030504020204" pitchFamily="34" charset="0"/>
                <a:ea typeface="Open sans" panose="020B0606030504020204" pitchFamily="34" charset="0"/>
                <a:cs typeface="Open sans" panose="020B0606030504020204" pitchFamily="34" charset="0"/>
              </a:rPr>
              <a:t>frequencies</a:t>
            </a:r>
            <a:endParaRPr lang="pt-BR" sz="800" dirty="0">
              <a:solidFill>
                <a:srgbClr val="646363"/>
              </a:solidFill>
              <a:latin typeface="Open sans" panose="020B0606030504020204" pitchFamily="34" charset="0"/>
              <a:ea typeface="Open sans" panose="020B0606030504020204" pitchFamily="34" charset="0"/>
              <a:cs typeface="Open sans" panose="020B0606030504020204" pitchFamily="34" charset="0"/>
            </a:endParaRPr>
          </a:p>
          <a:p>
            <a:pPr algn="ctr"/>
            <a:r>
              <a:rPr lang="pt-BR" sz="800" dirty="0" err="1">
                <a:solidFill>
                  <a:srgbClr val="646363"/>
                </a:solidFill>
                <a:latin typeface="Open sans" panose="020B0606030504020204" pitchFamily="34" charset="0"/>
                <a:ea typeface="Open sans" panose="020B0606030504020204" pitchFamily="34" charset="0"/>
                <a:cs typeface="Open sans" panose="020B0606030504020204" pitchFamily="34" charset="0"/>
              </a:rPr>
              <a:t>Enable</a:t>
            </a:r>
            <a:r>
              <a:rPr lang="pt-BR" sz="800" dirty="0">
                <a:solidFill>
                  <a:srgbClr val="646363"/>
                </a:solidFill>
                <a:latin typeface="Open sans" panose="020B0606030504020204" pitchFamily="34" charset="0"/>
                <a:ea typeface="Open sans" panose="020B0606030504020204" pitchFamily="34" charset="0"/>
                <a:cs typeface="Open sans" panose="020B0606030504020204" pitchFamily="34" charset="0"/>
              </a:rPr>
              <a:t>/</a:t>
            </a:r>
            <a:r>
              <a:rPr lang="pt-BR" sz="800" dirty="0" err="1">
                <a:solidFill>
                  <a:srgbClr val="646363"/>
                </a:solidFill>
                <a:latin typeface="Open sans" panose="020B0606030504020204" pitchFamily="34" charset="0"/>
                <a:ea typeface="Open sans" panose="020B0606030504020204" pitchFamily="34" charset="0"/>
                <a:cs typeface="Open sans" panose="020B0606030504020204" pitchFamily="34" charset="0"/>
              </a:rPr>
              <a:t>Disable</a:t>
            </a:r>
            <a:r>
              <a:rPr lang="pt-BR" sz="800" dirty="0">
                <a:solidFill>
                  <a:srgbClr val="646363"/>
                </a:solidFill>
                <a:latin typeface="Open sans" panose="020B0606030504020204" pitchFamily="34" charset="0"/>
                <a:ea typeface="Open sans" panose="020B0606030504020204" pitchFamily="34" charset="0"/>
                <a:cs typeface="Open sans" panose="020B0606030504020204" pitchFamily="34" charset="0"/>
              </a:rPr>
              <a:t> PM </a:t>
            </a:r>
            <a:r>
              <a:rPr lang="pt-BR" sz="800" dirty="0" err="1">
                <a:solidFill>
                  <a:srgbClr val="646363"/>
                </a:solidFill>
                <a:latin typeface="Open sans" panose="020B0606030504020204" pitchFamily="34" charset="0"/>
                <a:ea typeface="Open sans" panose="020B0606030504020204" pitchFamily="34" charset="0"/>
                <a:cs typeface="Open sans" panose="020B0606030504020204" pitchFamily="34" charset="0"/>
              </a:rPr>
              <a:t>Actions</a:t>
            </a:r>
            <a:endParaRPr lang="pt-BR" sz="800" dirty="0">
              <a:solidFill>
                <a:srgbClr val="64636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60B5B8C0-AC75-DDE6-4604-E247C0B2E500}"/>
              </a:ext>
            </a:extLst>
          </p:cNvPr>
          <p:cNvSpPr txBox="1"/>
          <p:nvPr/>
        </p:nvSpPr>
        <p:spPr>
          <a:xfrm>
            <a:off x="2209645" y="3936402"/>
            <a:ext cx="1116101" cy="215444"/>
          </a:xfrm>
          <a:prstGeom prst="rect">
            <a:avLst/>
          </a:prstGeom>
          <a:noFill/>
        </p:spPr>
        <p:txBody>
          <a:bodyPr wrap="square" rtlCol="0">
            <a:spAutoFit/>
          </a:bodyPr>
          <a:lstStyle/>
          <a:p>
            <a:pPr algn="ctr"/>
            <a:r>
              <a:rPr lang="pt-BR" sz="800" dirty="0">
                <a:solidFill>
                  <a:srgbClr val="646363"/>
                </a:solidFill>
                <a:latin typeface="Open sans" panose="020B0606030504020204" pitchFamily="34" charset="0"/>
                <a:ea typeface="Open sans" panose="020B0606030504020204" pitchFamily="34" charset="0"/>
                <a:cs typeface="Open sans" panose="020B0606030504020204" pitchFamily="34" charset="0"/>
              </a:rPr>
              <a:t>Update </a:t>
            </a:r>
            <a:r>
              <a:rPr lang="pt-BR" sz="800" dirty="0" err="1">
                <a:solidFill>
                  <a:srgbClr val="646363"/>
                </a:solidFill>
                <a:latin typeface="Open sans" panose="020B0606030504020204" pitchFamily="34" charset="0"/>
                <a:ea typeface="Open sans" panose="020B0606030504020204" pitchFamily="34" charset="0"/>
                <a:cs typeface="Open sans" panose="020B0606030504020204" pitchFamily="34" charset="0"/>
              </a:rPr>
              <a:t>parameters</a:t>
            </a:r>
            <a:endParaRPr lang="en-US" sz="800" dirty="0">
              <a:solidFill>
                <a:srgbClr val="64636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83205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45557-3C17-9468-3BAB-284DA826BC52}"/>
              </a:ext>
            </a:extLst>
          </p:cNvPr>
          <p:cNvSpPr>
            <a:spLocks noGrp="1"/>
          </p:cNvSpPr>
          <p:nvPr>
            <p:ph type="title"/>
          </p:nvPr>
        </p:nvSpPr>
        <p:spPr>
          <a:xfrm>
            <a:off x="407988" y="221954"/>
            <a:ext cx="9011924" cy="341632"/>
          </a:xfrm>
        </p:spPr>
        <p:txBody>
          <a:bodyPr/>
          <a:lstStyle/>
          <a:p>
            <a:r>
              <a:rPr lang="pt-BR" sz="1800" b="1">
                <a:latin typeface="Open sans" panose="020B0606030504020204" pitchFamily="34" charset="0"/>
                <a:ea typeface="Open sans" panose="020B0606030504020204" pitchFamily="34" charset="0"/>
                <a:cs typeface="Open sans" panose="020B0606030504020204" pitchFamily="34" charset="0"/>
              </a:rPr>
              <a:t>Concept &amp; Design – Application Modules [TO-BE proposition]</a:t>
            </a:r>
            <a:endParaRPr lang="en-US" sz="1800" b="1">
              <a:latin typeface="Open sans" panose="020B0606030504020204" pitchFamily="34" charset="0"/>
              <a:ea typeface="Open sans" panose="020B0606030504020204" pitchFamily="34" charset="0"/>
              <a:cs typeface="Open sans" panose="020B0606030504020204" pitchFamily="34" charset="0"/>
            </a:endParaRPr>
          </a:p>
        </p:txBody>
      </p:sp>
      <p:sp>
        <p:nvSpPr>
          <p:cNvPr id="3" name="Footer Placeholder 2">
            <a:extLst>
              <a:ext uri="{FF2B5EF4-FFF2-40B4-BE49-F238E27FC236}">
                <a16:creationId xmlns:a16="http://schemas.microsoft.com/office/drawing/2014/main" id="{815A6148-AA03-60D4-ED08-25DB785D8AFE}"/>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rPr>
              <a:t> SBM Offshore 2023. All </a:t>
            </a:r>
            <a:r>
              <a:rPr kumimoji="0" lang="fr-FR" sz="700" b="0" i="0" u="none" strike="noStrike" kern="1200" cap="none" spc="0" normalizeH="0" baseline="0" noProof="0" err="1">
                <a:ln>
                  <a:noFill/>
                </a:ln>
                <a:solidFill>
                  <a:srgbClr val="646363"/>
                </a:solidFill>
                <a:effectLst/>
                <a:uLnTx/>
                <a:uFillTx/>
                <a:latin typeface="Avenir Light" panose="020B0402020203020204" pitchFamily="34" charset="77"/>
                <a:ea typeface="+mn-ea"/>
                <a:cs typeface="+mn-cs"/>
              </a:rPr>
              <a:t>rights</a:t>
            </a:r>
            <a:r>
              <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rPr>
              <a:t> </a:t>
            </a:r>
            <a:r>
              <a:rPr kumimoji="0" lang="fr-FR" sz="700" b="0" i="0" u="none" strike="noStrike" kern="1200" cap="none" spc="0" normalizeH="0" baseline="0" noProof="0" err="1">
                <a:ln>
                  <a:noFill/>
                </a:ln>
                <a:solidFill>
                  <a:srgbClr val="646363"/>
                </a:solidFill>
                <a:effectLst/>
                <a:uLnTx/>
                <a:uFillTx/>
                <a:latin typeface="Avenir Light" panose="020B0402020203020204" pitchFamily="34" charset="77"/>
                <a:ea typeface="+mn-ea"/>
                <a:cs typeface="+mn-cs"/>
              </a:rPr>
              <a:t>reserved</a:t>
            </a:r>
            <a:r>
              <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rPr>
              <a:t>. www.sbmoffshore.com</a:t>
            </a:r>
          </a:p>
        </p:txBody>
      </p:sp>
      <p:sp>
        <p:nvSpPr>
          <p:cNvPr id="4" name="Slide Number Placeholder 3">
            <a:extLst>
              <a:ext uri="{FF2B5EF4-FFF2-40B4-BE49-F238E27FC236}">
                <a16:creationId xmlns:a16="http://schemas.microsoft.com/office/drawing/2014/main" id="{DA702756-AC48-0CB3-08CC-80228B8B05F1}"/>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07B8046-5099-5A4D-8E74-E863D84FE29A}" type="slidenum">
              <a:rPr kumimoji="0" lang="fr-FR" sz="700" b="0" i="0" u="none" strike="noStrike" kern="1200" cap="none" spc="0" normalizeH="0" baseline="0" noProof="0" smtClean="0">
                <a:ln>
                  <a:noFill/>
                </a:ln>
                <a:solidFill>
                  <a:srgbClr val="646363"/>
                </a:solidFill>
                <a:effectLst/>
                <a:uLnTx/>
                <a:uFillTx/>
                <a:latin typeface="Avenir Light" panose="020B0402020203020204" pitchFamily="34" charset="77"/>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endParaRPr>
          </a:p>
        </p:txBody>
      </p:sp>
      <p:grpSp>
        <p:nvGrpSpPr>
          <p:cNvPr id="7" name="Group 6">
            <a:extLst>
              <a:ext uri="{FF2B5EF4-FFF2-40B4-BE49-F238E27FC236}">
                <a16:creationId xmlns:a16="http://schemas.microsoft.com/office/drawing/2014/main" id="{5B0E3E1D-4E43-A0CB-E239-934E89A6FE84}"/>
              </a:ext>
            </a:extLst>
          </p:cNvPr>
          <p:cNvGrpSpPr/>
          <p:nvPr/>
        </p:nvGrpSpPr>
        <p:grpSpPr>
          <a:xfrm>
            <a:off x="3827833" y="939125"/>
            <a:ext cx="4090956" cy="5544420"/>
            <a:chOff x="694108" y="994299"/>
            <a:chExt cx="4090956" cy="5544420"/>
          </a:xfrm>
        </p:grpSpPr>
        <p:sp>
          <p:nvSpPr>
            <p:cNvPr id="8" name="Rectangle 7">
              <a:extLst>
                <a:ext uri="{FF2B5EF4-FFF2-40B4-BE49-F238E27FC236}">
                  <a16:creationId xmlns:a16="http://schemas.microsoft.com/office/drawing/2014/main" id="{AB1B550A-EB46-4B7F-025A-88CB467853B6}"/>
                </a:ext>
              </a:extLst>
            </p:cNvPr>
            <p:cNvSpPr/>
            <p:nvPr/>
          </p:nvSpPr>
          <p:spPr>
            <a:xfrm rot="16200000">
              <a:off x="-1816211" y="3504618"/>
              <a:ext cx="5544420" cy="523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Metering Management System</a:t>
              </a:r>
            </a:p>
          </p:txBody>
        </p:sp>
        <p:grpSp>
          <p:nvGrpSpPr>
            <p:cNvPr id="6" name="Group 5">
              <a:extLst>
                <a:ext uri="{FF2B5EF4-FFF2-40B4-BE49-F238E27FC236}">
                  <a16:creationId xmlns:a16="http://schemas.microsoft.com/office/drawing/2014/main" id="{042A6D9D-DDAE-3877-E019-57E6673B9434}"/>
                </a:ext>
              </a:extLst>
            </p:cNvPr>
            <p:cNvGrpSpPr/>
            <p:nvPr/>
          </p:nvGrpSpPr>
          <p:grpSpPr>
            <a:xfrm>
              <a:off x="1327964" y="994300"/>
              <a:ext cx="3457100" cy="5544419"/>
              <a:chOff x="1327964" y="994300"/>
              <a:chExt cx="3457100" cy="6113330"/>
            </a:xfrm>
          </p:grpSpPr>
          <p:sp>
            <p:nvSpPr>
              <p:cNvPr id="10" name="Rectangle 9">
                <a:extLst>
                  <a:ext uri="{FF2B5EF4-FFF2-40B4-BE49-F238E27FC236}">
                    <a16:creationId xmlns:a16="http://schemas.microsoft.com/office/drawing/2014/main" id="{A857552F-FDF0-0086-0E5D-554DC418DD23}"/>
                  </a:ext>
                </a:extLst>
              </p:cNvPr>
              <p:cNvSpPr/>
              <p:nvPr/>
            </p:nvSpPr>
            <p:spPr>
              <a:xfrm>
                <a:off x="1327964" y="994300"/>
                <a:ext cx="3457100" cy="458438"/>
              </a:xfrm>
              <a:prstGeom prst="rect">
                <a:avLst/>
              </a:prstGeom>
              <a:solidFill>
                <a:schemeClr val="accent1"/>
              </a:solidFill>
              <a:ln>
                <a:solidFill>
                  <a:schemeClr val="bg2">
                    <a:lumMod val="25000"/>
                    <a:lumOff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t>M1 : Managing Equipment</a:t>
                </a:r>
              </a:p>
            </p:txBody>
          </p:sp>
          <p:sp>
            <p:nvSpPr>
              <p:cNvPr id="12" name="Rectangle 11">
                <a:extLst>
                  <a:ext uri="{FF2B5EF4-FFF2-40B4-BE49-F238E27FC236}">
                    <a16:creationId xmlns:a16="http://schemas.microsoft.com/office/drawing/2014/main" id="{7FEB31D6-5BBE-16D6-F22A-27C01E36DD7F}"/>
                  </a:ext>
                </a:extLst>
              </p:cNvPr>
              <p:cNvSpPr/>
              <p:nvPr/>
            </p:nvSpPr>
            <p:spPr>
              <a:xfrm>
                <a:off x="1327964" y="1546107"/>
                <a:ext cx="3457100" cy="458438"/>
              </a:xfrm>
              <a:prstGeom prst="rect">
                <a:avLst/>
              </a:prstGeom>
              <a:solidFill>
                <a:schemeClr val="accent1"/>
              </a:solidFill>
              <a:ln>
                <a:solidFill>
                  <a:schemeClr val="bg2">
                    <a:lumMod val="25000"/>
                    <a:lumOff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a:t>M2 : Metrological Confirmation</a:t>
                </a:r>
              </a:p>
            </p:txBody>
          </p:sp>
          <p:sp>
            <p:nvSpPr>
              <p:cNvPr id="14" name="Rectangle 13">
                <a:extLst>
                  <a:ext uri="{FF2B5EF4-FFF2-40B4-BE49-F238E27FC236}">
                    <a16:creationId xmlns:a16="http://schemas.microsoft.com/office/drawing/2014/main" id="{9A5C7F98-8117-F0BA-1493-9EAD58F8FC01}"/>
                  </a:ext>
                </a:extLst>
              </p:cNvPr>
              <p:cNvSpPr/>
              <p:nvPr/>
            </p:nvSpPr>
            <p:spPr>
              <a:xfrm>
                <a:off x="1327964" y="2097915"/>
                <a:ext cx="3457100" cy="458438"/>
              </a:xfrm>
              <a:prstGeom prst="rect">
                <a:avLst/>
              </a:prstGeom>
              <a:solidFill>
                <a:schemeClr val="accent1"/>
              </a:solidFill>
              <a:ln>
                <a:solidFill>
                  <a:schemeClr val="bg2">
                    <a:lumMod val="25000"/>
                    <a:lumOff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t>M3 : Chemical Analysis</a:t>
                </a:r>
              </a:p>
            </p:txBody>
          </p:sp>
          <p:sp>
            <p:nvSpPr>
              <p:cNvPr id="15" name="Rectangle 14">
                <a:extLst>
                  <a:ext uri="{FF2B5EF4-FFF2-40B4-BE49-F238E27FC236}">
                    <a16:creationId xmlns:a16="http://schemas.microsoft.com/office/drawing/2014/main" id="{46DAF74F-E07B-E0C6-0912-A5D403D69B71}"/>
                  </a:ext>
                </a:extLst>
              </p:cNvPr>
              <p:cNvSpPr/>
              <p:nvPr/>
            </p:nvSpPr>
            <p:spPr>
              <a:xfrm>
                <a:off x="1327964" y="2666824"/>
                <a:ext cx="3457100" cy="458438"/>
              </a:xfrm>
              <a:prstGeom prst="rect">
                <a:avLst/>
              </a:prstGeom>
              <a:solidFill>
                <a:schemeClr val="accent1"/>
              </a:solidFill>
              <a:ln>
                <a:solidFill>
                  <a:schemeClr val="bg2">
                    <a:lumMod val="25000"/>
                    <a:lumOff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a:t>M4 : Onshore Maintenance</a:t>
                </a:r>
              </a:p>
            </p:txBody>
          </p:sp>
          <p:sp>
            <p:nvSpPr>
              <p:cNvPr id="17" name="Rectangle 16">
                <a:extLst>
                  <a:ext uri="{FF2B5EF4-FFF2-40B4-BE49-F238E27FC236}">
                    <a16:creationId xmlns:a16="http://schemas.microsoft.com/office/drawing/2014/main" id="{93B9868C-DC07-4649-0404-1564D3679C15}"/>
                  </a:ext>
                </a:extLst>
              </p:cNvPr>
              <p:cNvSpPr/>
              <p:nvPr/>
            </p:nvSpPr>
            <p:spPr>
              <a:xfrm>
                <a:off x="1327964" y="3235733"/>
                <a:ext cx="3457100" cy="458438"/>
              </a:xfrm>
              <a:prstGeom prst="rect">
                <a:avLst/>
              </a:prstGeom>
              <a:solidFill>
                <a:schemeClr val="accent3"/>
              </a:solidFill>
              <a:ln>
                <a:solidFill>
                  <a:schemeClr val="bg2">
                    <a:lumMod val="25000"/>
                    <a:lumOff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a:t>M5 : Synchronize Data</a:t>
                </a:r>
              </a:p>
            </p:txBody>
          </p:sp>
          <p:sp>
            <p:nvSpPr>
              <p:cNvPr id="21" name="Rectangle 20">
                <a:extLst>
                  <a:ext uri="{FF2B5EF4-FFF2-40B4-BE49-F238E27FC236}">
                    <a16:creationId xmlns:a16="http://schemas.microsoft.com/office/drawing/2014/main" id="{3B8DA0D9-2845-1B74-D812-FFDD3333207C}"/>
                  </a:ext>
                </a:extLst>
              </p:cNvPr>
              <p:cNvSpPr/>
              <p:nvPr/>
            </p:nvSpPr>
            <p:spPr>
              <a:xfrm>
                <a:off x="1327964" y="3804643"/>
                <a:ext cx="3457100" cy="458438"/>
              </a:xfrm>
              <a:prstGeom prst="rect">
                <a:avLst/>
              </a:prstGeom>
              <a:solidFill>
                <a:schemeClr val="accent3"/>
              </a:solidFill>
              <a:ln>
                <a:solidFill>
                  <a:schemeClr val="bg2">
                    <a:lumMod val="25000"/>
                    <a:lumOff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a:t>M6 : Monitoring &amp; Alerts </a:t>
                </a:r>
              </a:p>
            </p:txBody>
          </p:sp>
          <p:sp>
            <p:nvSpPr>
              <p:cNvPr id="22" name="Rectangle 21">
                <a:extLst>
                  <a:ext uri="{FF2B5EF4-FFF2-40B4-BE49-F238E27FC236}">
                    <a16:creationId xmlns:a16="http://schemas.microsoft.com/office/drawing/2014/main" id="{57CB6F58-8343-A98B-66CD-C939F7591E68}"/>
                  </a:ext>
                </a:extLst>
              </p:cNvPr>
              <p:cNvSpPr/>
              <p:nvPr/>
            </p:nvSpPr>
            <p:spPr>
              <a:xfrm>
                <a:off x="1327964" y="4373553"/>
                <a:ext cx="3457100" cy="458438"/>
              </a:xfrm>
              <a:prstGeom prst="rect">
                <a:avLst/>
              </a:prstGeom>
              <a:solidFill>
                <a:schemeClr val="accent3"/>
              </a:solidFill>
              <a:ln>
                <a:solidFill>
                  <a:schemeClr val="bg2">
                    <a:lumMod val="25000"/>
                    <a:lumOff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a:t>M7 : Export Data</a:t>
                </a:r>
              </a:p>
            </p:txBody>
          </p:sp>
          <p:sp>
            <p:nvSpPr>
              <p:cNvPr id="23" name="Rectangle 22">
                <a:extLst>
                  <a:ext uri="{FF2B5EF4-FFF2-40B4-BE49-F238E27FC236}">
                    <a16:creationId xmlns:a16="http://schemas.microsoft.com/office/drawing/2014/main" id="{6E646D74-6085-9408-45B7-DBF4DBA6E9D6}"/>
                  </a:ext>
                </a:extLst>
              </p:cNvPr>
              <p:cNvSpPr/>
              <p:nvPr/>
            </p:nvSpPr>
            <p:spPr>
              <a:xfrm>
                <a:off x="1327964" y="4942463"/>
                <a:ext cx="3457100" cy="458438"/>
              </a:xfrm>
              <a:prstGeom prst="rect">
                <a:avLst/>
              </a:prstGeom>
              <a:solidFill>
                <a:schemeClr val="accent1"/>
              </a:solidFill>
              <a:ln>
                <a:solidFill>
                  <a:schemeClr val="bg2">
                    <a:lumMod val="25000"/>
                    <a:lumOff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a:t>M8 : Planning</a:t>
                </a:r>
              </a:p>
            </p:txBody>
          </p:sp>
          <p:sp>
            <p:nvSpPr>
              <p:cNvPr id="24" name="Rectangle 23">
                <a:extLst>
                  <a:ext uri="{FF2B5EF4-FFF2-40B4-BE49-F238E27FC236}">
                    <a16:creationId xmlns:a16="http://schemas.microsoft.com/office/drawing/2014/main" id="{DF797030-DFDE-82A0-7A26-384A24580F8D}"/>
                  </a:ext>
                </a:extLst>
              </p:cNvPr>
              <p:cNvSpPr/>
              <p:nvPr/>
            </p:nvSpPr>
            <p:spPr>
              <a:xfrm>
                <a:off x="1327964" y="5511372"/>
                <a:ext cx="3457100" cy="458438"/>
              </a:xfrm>
              <a:prstGeom prst="rect">
                <a:avLst/>
              </a:prstGeom>
              <a:solidFill>
                <a:schemeClr val="accent1"/>
              </a:solidFill>
              <a:ln>
                <a:solidFill>
                  <a:schemeClr val="bg2">
                    <a:lumMod val="25000"/>
                    <a:lumOff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a:t>M9 : Failure Notification</a:t>
                </a:r>
              </a:p>
            </p:txBody>
          </p:sp>
          <p:sp>
            <p:nvSpPr>
              <p:cNvPr id="27" name="Rectangle 26">
                <a:extLst>
                  <a:ext uri="{FF2B5EF4-FFF2-40B4-BE49-F238E27FC236}">
                    <a16:creationId xmlns:a16="http://schemas.microsoft.com/office/drawing/2014/main" id="{B14E160E-8F5D-862F-888E-75F114EEECEF}"/>
                  </a:ext>
                </a:extLst>
              </p:cNvPr>
              <p:cNvSpPr/>
              <p:nvPr/>
            </p:nvSpPr>
            <p:spPr>
              <a:xfrm>
                <a:off x="1327964" y="6080282"/>
                <a:ext cx="3457100" cy="458438"/>
              </a:xfrm>
              <a:prstGeom prst="rect">
                <a:avLst/>
              </a:prstGeom>
              <a:solidFill>
                <a:schemeClr val="accent3"/>
              </a:solidFill>
              <a:ln>
                <a:solidFill>
                  <a:schemeClr val="bg2">
                    <a:lumMod val="25000"/>
                    <a:lumOff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a:t>M10 : Historical Report</a:t>
                </a:r>
              </a:p>
            </p:txBody>
          </p:sp>
          <p:sp>
            <p:nvSpPr>
              <p:cNvPr id="5" name="Rectangle 4">
                <a:extLst>
                  <a:ext uri="{FF2B5EF4-FFF2-40B4-BE49-F238E27FC236}">
                    <a16:creationId xmlns:a16="http://schemas.microsoft.com/office/drawing/2014/main" id="{118476BD-DBAC-70F0-7605-31EC07AD77F8}"/>
                  </a:ext>
                </a:extLst>
              </p:cNvPr>
              <p:cNvSpPr/>
              <p:nvPr/>
            </p:nvSpPr>
            <p:spPr>
              <a:xfrm>
                <a:off x="1327964" y="6649192"/>
                <a:ext cx="3457100" cy="458438"/>
              </a:xfrm>
              <a:prstGeom prst="rect">
                <a:avLst/>
              </a:prstGeom>
              <a:solidFill>
                <a:schemeClr val="accent3"/>
              </a:solidFill>
              <a:ln>
                <a:solidFill>
                  <a:schemeClr val="bg2">
                    <a:lumMod val="25000"/>
                    <a:lumOff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a:t>M11 : Configurations</a:t>
                </a:r>
              </a:p>
            </p:txBody>
          </p:sp>
        </p:grpSp>
      </p:grpSp>
    </p:spTree>
    <p:extLst>
      <p:ext uri="{BB962C8B-B14F-4D97-AF65-F5344CB8AC3E}">
        <p14:creationId xmlns:p14="http://schemas.microsoft.com/office/powerpoint/2010/main" val="2715668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4AF2B-B994-7F0B-2965-A0713A379C8E}"/>
              </a:ext>
            </a:extLst>
          </p:cNvPr>
          <p:cNvSpPr>
            <a:spLocks noGrp="1"/>
          </p:cNvSpPr>
          <p:nvPr>
            <p:ph type="title"/>
          </p:nvPr>
        </p:nvSpPr>
        <p:spPr>
          <a:xfrm>
            <a:off x="407988" y="180404"/>
            <a:ext cx="9011924" cy="424732"/>
          </a:xfrm>
          <a:noFill/>
        </p:spPr>
        <p:txBody>
          <a:bodyPr vert="horz" wrap="square" lIns="91440" tIns="45720" rIns="91440" bIns="45720" rtlCol="0" anchor="ctr">
            <a:spAutoFit/>
          </a:bodyPr>
          <a:lstStyle/>
          <a:p>
            <a:r>
              <a:rPr lang="en-US" sz="1800" b="1">
                <a:latin typeface="Open sans" panose="020B0606030504020204" pitchFamily="34" charset="0"/>
                <a:ea typeface="Open sans" panose="020B0606030504020204" pitchFamily="34" charset="0"/>
                <a:cs typeface="Open sans" panose="020B0606030504020204" pitchFamily="34" charset="0"/>
              </a:rPr>
              <a:t>Functional Specification, RFQ and Modules Description Ready</a:t>
            </a:r>
          </a:p>
        </p:txBody>
      </p:sp>
      <p:sp>
        <p:nvSpPr>
          <p:cNvPr id="3" name="Footer Placeholder 2">
            <a:extLst>
              <a:ext uri="{FF2B5EF4-FFF2-40B4-BE49-F238E27FC236}">
                <a16:creationId xmlns:a16="http://schemas.microsoft.com/office/drawing/2014/main" id="{BFFEA168-3968-890D-B9E5-8302AFDDDE1A}"/>
              </a:ext>
            </a:extLst>
          </p:cNvPr>
          <p:cNvSpPr>
            <a:spLocks noGrp="1"/>
          </p:cNvSpPr>
          <p:nvPr>
            <p:ph type="ftr" sz="quarter" idx="10"/>
          </p:nvPr>
        </p:nvSpPr>
        <p:spPr/>
        <p:txBody>
          <a:bodyPr/>
          <a:lstStyle/>
          <a:p>
            <a:r>
              <a:rPr lang="fr-FR"/>
              <a:t>© SBM Offshore 2023. All rights reserved. www.sbmoffshore.com</a:t>
            </a:r>
          </a:p>
        </p:txBody>
      </p:sp>
      <p:sp>
        <p:nvSpPr>
          <p:cNvPr id="4" name="Slide Number Placeholder 3">
            <a:extLst>
              <a:ext uri="{FF2B5EF4-FFF2-40B4-BE49-F238E27FC236}">
                <a16:creationId xmlns:a16="http://schemas.microsoft.com/office/drawing/2014/main" id="{72376082-E9F2-9136-6698-B0A8607B2637}"/>
              </a:ext>
            </a:extLst>
          </p:cNvPr>
          <p:cNvSpPr>
            <a:spLocks noGrp="1"/>
          </p:cNvSpPr>
          <p:nvPr>
            <p:ph type="sldNum" sz="quarter" idx="11"/>
          </p:nvPr>
        </p:nvSpPr>
        <p:spPr/>
        <p:txBody>
          <a:bodyPr/>
          <a:lstStyle/>
          <a:p>
            <a:fld id="{B07B8046-5099-5A4D-8E74-E863D84FE29A}" type="slidenum">
              <a:rPr lang="fr-FR" smtClean="0"/>
              <a:pPr/>
              <a:t>12</a:t>
            </a:fld>
            <a:endParaRPr lang="fr-FR"/>
          </a:p>
        </p:txBody>
      </p:sp>
      <p:pic>
        <p:nvPicPr>
          <p:cNvPr id="7" name="Picture 6">
            <a:extLst>
              <a:ext uri="{FF2B5EF4-FFF2-40B4-BE49-F238E27FC236}">
                <a16:creationId xmlns:a16="http://schemas.microsoft.com/office/drawing/2014/main" id="{B19897BD-75AE-6C98-5A84-EE7BFE896AFE}"/>
              </a:ext>
            </a:extLst>
          </p:cNvPr>
          <p:cNvPicPr>
            <a:picLocks noChangeAspect="1"/>
          </p:cNvPicPr>
          <p:nvPr/>
        </p:nvPicPr>
        <p:blipFill>
          <a:blip r:embed="rId2"/>
          <a:stretch>
            <a:fillRect/>
          </a:stretch>
        </p:blipFill>
        <p:spPr>
          <a:xfrm>
            <a:off x="1784198" y="878716"/>
            <a:ext cx="4311802" cy="3027182"/>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089B92CE-62A0-F60E-9AD1-C1653B86DCEC}"/>
              </a:ext>
            </a:extLst>
          </p:cNvPr>
          <p:cNvPicPr>
            <a:picLocks noChangeAspect="1"/>
          </p:cNvPicPr>
          <p:nvPr/>
        </p:nvPicPr>
        <p:blipFill>
          <a:blip r:embed="rId3"/>
          <a:srcRect r="28548" b="4401"/>
          <a:stretch/>
        </p:blipFill>
        <p:spPr>
          <a:xfrm>
            <a:off x="407988" y="4053396"/>
            <a:ext cx="6970003" cy="254287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BEDE07C-0CA8-494B-3861-EEBD3E844595}"/>
              </a:ext>
            </a:extLst>
          </p:cNvPr>
          <p:cNvPicPr>
            <a:picLocks noChangeAspect="1"/>
          </p:cNvPicPr>
          <p:nvPr/>
        </p:nvPicPr>
        <p:blipFill>
          <a:blip r:embed="rId4"/>
          <a:stretch>
            <a:fillRect/>
          </a:stretch>
        </p:blipFill>
        <p:spPr>
          <a:xfrm>
            <a:off x="7728287" y="967206"/>
            <a:ext cx="3680652" cy="52142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5340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D223B-E896-1C43-B8F2-A5A9F965B9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3A4EC7-5611-390F-D3C4-046FB971F8A5}"/>
              </a:ext>
            </a:extLst>
          </p:cNvPr>
          <p:cNvSpPr>
            <a:spLocks noGrp="1"/>
          </p:cNvSpPr>
          <p:nvPr>
            <p:ph type="title"/>
          </p:nvPr>
        </p:nvSpPr>
        <p:spPr>
          <a:xfrm>
            <a:off x="407988" y="221954"/>
            <a:ext cx="9011924" cy="341632"/>
          </a:xfrm>
          <a:noFill/>
        </p:spPr>
        <p:txBody>
          <a:bodyPr vert="horz" wrap="square" lIns="91440" tIns="45720" rIns="91440" bIns="45720" rtlCol="0" anchor="ctr">
            <a:spAutoFit/>
          </a:bodyPr>
          <a:lstStyle/>
          <a:p>
            <a:r>
              <a:rPr lang="en-US" sz="1800" b="1" dirty="0">
                <a:latin typeface="Open sans" panose="020B0606030504020204" pitchFamily="34" charset="0"/>
                <a:ea typeface="Open sans" panose="020B0606030504020204" pitchFamily="34" charset="0"/>
                <a:cs typeface="Open sans" panose="020B0606030504020204" pitchFamily="34" charset="0"/>
              </a:rPr>
              <a:t>Possible fines</a:t>
            </a:r>
          </a:p>
        </p:txBody>
      </p:sp>
      <p:sp>
        <p:nvSpPr>
          <p:cNvPr id="3" name="Footer Placeholder 2">
            <a:extLst>
              <a:ext uri="{FF2B5EF4-FFF2-40B4-BE49-F238E27FC236}">
                <a16:creationId xmlns:a16="http://schemas.microsoft.com/office/drawing/2014/main" id="{1E535766-2A24-5C3B-D369-88C4626FB5BD}"/>
              </a:ext>
            </a:extLst>
          </p:cNvPr>
          <p:cNvSpPr>
            <a:spLocks noGrp="1"/>
          </p:cNvSpPr>
          <p:nvPr>
            <p:ph type="ftr" sz="quarter" idx="10"/>
          </p:nvPr>
        </p:nvSpPr>
        <p:spPr/>
        <p:txBody>
          <a:bodyPr/>
          <a:lstStyle/>
          <a:p>
            <a:r>
              <a:rPr lang="fr-FR"/>
              <a:t>© SBM Offshore 2023. All rights reserved. www.sbmoffshore.com</a:t>
            </a:r>
          </a:p>
        </p:txBody>
      </p:sp>
      <p:sp>
        <p:nvSpPr>
          <p:cNvPr id="4" name="Slide Number Placeholder 3">
            <a:extLst>
              <a:ext uri="{FF2B5EF4-FFF2-40B4-BE49-F238E27FC236}">
                <a16:creationId xmlns:a16="http://schemas.microsoft.com/office/drawing/2014/main" id="{AA141193-83B4-4BDF-1FD1-CCC2200DFF61}"/>
              </a:ext>
            </a:extLst>
          </p:cNvPr>
          <p:cNvSpPr>
            <a:spLocks noGrp="1"/>
          </p:cNvSpPr>
          <p:nvPr>
            <p:ph type="sldNum" sz="quarter" idx="11"/>
          </p:nvPr>
        </p:nvSpPr>
        <p:spPr/>
        <p:txBody>
          <a:bodyPr/>
          <a:lstStyle/>
          <a:p>
            <a:fld id="{B07B8046-5099-5A4D-8E74-E863D84FE29A}" type="slidenum">
              <a:rPr lang="fr-FR" smtClean="0"/>
              <a:pPr/>
              <a:t>13</a:t>
            </a:fld>
            <a:endParaRPr lang="fr-FR"/>
          </a:p>
        </p:txBody>
      </p:sp>
      <p:graphicFrame>
        <p:nvGraphicFramePr>
          <p:cNvPr id="5" name="Table 4">
            <a:extLst>
              <a:ext uri="{FF2B5EF4-FFF2-40B4-BE49-F238E27FC236}">
                <a16:creationId xmlns:a16="http://schemas.microsoft.com/office/drawing/2014/main" id="{D2FB1018-7DA3-FB4B-BD1F-4B72FE1D593E}"/>
              </a:ext>
            </a:extLst>
          </p:cNvPr>
          <p:cNvGraphicFramePr>
            <a:graphicFrameLocks noGrp="1"/>
          </p:cNvGraphicFramePr>
          <p:nvPr>
            <p:extLst>
              <p:ext uri="{D42A27DB-BD31-4B8C-83A1-F6EECF244321}">
                <p14:modId xmlns:p14="http://schemas.microsoft.com/office/powerpoint/2010/main" val="1795272521"/>
              </p:ext>
            </p:extLst>
          </p:nvPr>
        </p:nvGraphicFramePr>
        <p:xfrm>
          <a:off x="2257461" y="1066650"/>
          <a:ext cx="7677078" cy="3731360"/>
        </p:xfrm>
        <a:graphic>
          <a:graphicData uri="http://schemas.openxmlformats.org/drawingml/2006/table">
            <a:tbl>
              <a:tblPr firstRow="1" bandRow="1">
                <a:tableStyleId>{125E5076-3810-47DD-B79F-674D7AD40C01}</a:tableStyleId>
              </a:tblPr>
              <a:tblGrid>
                <a:gridCol w="4861959">
                  <a:extLst>
                    <a:ext uri="{9D8B030D-6E8A-4147-A177-3AD203B41FA5}">
                      <a16:colId xmlns:a16="http://schemas.microsoft.com/office/drawing/2014/main" val="4079479425"/>
                    </a:ext>
                  </a:extLst>
                </a:gridCol>
                <a:gridCol w="2815119">
                  <a:extLst>
                    <a:ext uri="{9D8B030D-6E8A-4147-A177-3AD203B41FA5}">
                      <a16:colId xmlns:a16="http://schemas.microsoft.com/office/drawing/2014/main" val="645971462"/>
                    </a:ext>
                  </a:extLst>
                </a:gridCol>
              </a:tblGrid>
              <a:tr h="373136">
                <a:tc>
                  <a:txBody>
                    <a:bodyPr/>
                    <a:lstStyle/>
                    <a:p>
                      <a:r>
                        <a:rPr lang="en-US" dirty="0"/>
                        <a:t>Non-conformity</a:t>
                      </a:r>
                    </a:p>
                  </a:txBody>
                  <a:tcPr/>
                </a:tc>
                <a:tc>
                  <a:txBody>
                    <a:bodyPr/>
                    <a:lstStyle/>
                    <a:p>
                      <a:r>
                        <a:rPr lang="en-US"/>
                        <a:t>Cost per event</a:t>
                      </a:r>
                    </a:p>
                  </a:txBody>
                  <a:tcPr/>
                </a:tc>
                <a:extLst>
                  <a:ext uri="{0D108BD9-81ED-4DB2-BD59-A6C34878D82A}">
                    <a16:rowId xmlns:a16="http://schemas.microsoft.com/office/drawing/2014/main" val="4243441150"/>
                  </a:ext>
                </a:extLst>
              </a:tr>
              <a:tr h="373136">
                <a:tc>
                  <a:txBody>
                    <a:bodyPr/>
                    <a:lstStyle/>
                    <a:p>
                      <a:r>
                        <a:rPr lang="en-US"/>
                        <a:t>Serial number incorrectly changed</a:t>
                      </a:r>
                    </a:p>
                  </a:txBody>
                  <a:tcPr/>
                </a:tc>
                <a:tc>
                  <a:txBody>
                    <a:bodyPr/>
                    <a:lstStyle/>
                    <a:p>
                      <a:r>
                        <a:rPr lang="en-US"/>
                        <a:t>$30,000</a:t>
                      </a:r>
                    </a:p>
                  </a:txBody>
                  <a:tcPr/>
                </a:tc>
                <a:extLst>
                  <a:ext uri="{0D108BD9-81ED-4DB2-BD59-A6C34878D82A}">
                    <a16:rowId xmlns:a16="http://schemas.microsoft.com/office/drawing/2014/main" val="1089453605"/>
                  </a:ext>
                </a:extLst>
              </a:tr>
              <a:tr h="373136">
                <a:tc>
                  <a:txBody>
                    <a:bodyPr/>
                    <a:lstStyle/>
                    <a:p>
                      <a:r>
                        <a:rPr lang="en-US"/>
                        <a:t>Incorrectly reported data</a:t>
                      </a:r>
                    </a:p>
                  </a:txBody>
                  <a:tcPr/>
                </a:tc>
                <a:tc>
                  <a:txBody>
                    <a:bodyPr/>
                    <a:lstStyle/>
                    <a:p>
                      <a:r>
                        <a:rPr lang="en-US"/>
                        <a:t>$28,000</a:t>
                      </a:r>
                    </a:p>
                  </a:txBody>
                  <a:tcPr/>
                </a:tc>
                <a:extLst>
                  <a:ext uri="{0D108BD9-81ED-4DB2-BD59-A6C34878D82A}">
                    <a16:rowId xmlns:a16="http://schemas.microsoft.com/office/drawing/2014/main" val="1379854659"/>
                  </a:ext>
                </a:extLst>
              </a:tr>
              <a:tr h="373136">
                <a:tc>
                  <a:txBody>
                    <a:bodyPr/>
                    <a:lstStyle/>
                    <a:p>
                      <a:r>
                        <a:rPr lang="en-US"/>
                        <a:t>Incorrect flowmeter parametrization data</a:t>
                      </a:r>
                    </a:p>
                  </a:txBody>
                  <a:tcPr/>
                </a:tc>
                <a:tc>
                  <a:txBody>
                    <a:bodyPr/>
                    <a:lstStyle/>
                    <a:p>
                      <a:r>
                        <a:rPr lang="en-US"/>
                        <a:t>$225,000 - $250,000</a:t>
                      </a:r>
                    </a:p>
                  </a:txBody>
                  <a:tcPr/>
                </a:tc>
                <a:extLst>
                  <a:ext uri="{0D108BD9-81ED-4DB2-BD59-A6C34878D82A}">
                    <a16:rowId xmlns:a16="http://schemas.microsoft.com/office/drawing/2014/main" val="3987186525"/>
                  </a:ext>
                </a:extLst>
              </a:tr>
              <a:tr h="373136">
                <a:tc>
                  <a:txBody>
                    <a:bodyPr/>
                    <a:lstStyle/>
                    <a:p>
                      <a:r>
                        <a:rPr lang="en-US"/>
                        <a:t>Calibration completed after due date</a:t>
                      </a:r>
                    </a:p>
                  </a:txBody>
                  <a:tcPr/>
                </a:tc>
                <a:tc>
                  <a:txBody>
                    <a:bodyPr/>
                    <a:lstStyle/>
                    <a:p>
                      <a:r>
                        <a:rPr lang="en-US"/>
                        <a:t>$225,000 - $250,000</a:t>
                      </a:r>
                    </a:p>
                  </a:txBody>
                  <a:tcPr/>
                </a:tc>
                <a:extLst>
                  <a:ext uri="{0D108BD9-81ED-4DB2-BD59-A6C34878D82A}">
                    <a16:rowId xmlns:a16="http://schemas.microsoft.com/office/drawing/2014/main" val="1829187776"/>
                  </a:ext>
                </a:extLst>
              </a:tr>
              <a:tr h="373136">
                <a:tc>
                  <a:txBody>
                    <a:bodyPr/>
                    <a:lstStyle/>
                    <a:p>
                      <a:r>
                        <a:rPr lang="en-US"/>
                        <a:t>Calibration results implemented after due date</a:t>
                      </a:r>
                    </a:p>
                  </a:txBody>
                  <a:tcPr/>
                </a:tc>
                <a:tc>
                  <a:txBody>
                    <a:bodyPr/>
                    <a:lstStyle/>
                    <a:p>
                      <a:r>
                        <a:rPr lang="en-US"/>
                        <a:t>$225,000</a:t>
                      </a:r>
                    </a:p>
                  </a:txBody>
                  <a:tcPr/>
                </a:tc>
                <a:extLst>
                  <a:ext uri="{0D108BD9-81ED-4DB2-BD59-A6C34878D82A}">
                    <a16:rowId xmlns:a16="http://schemas.microsoft.com/office/drawing/2014/main" val="861644128"/>
                  </a:ext>
                </a:extLst>
              </a:tr>
              <a:tr h="373136">
                <a:tc>
                  <a:txBody>
                    <a:bodyPr/>
                    <a:lstStyle/>
                    <a:p>
                      <a:r>
                        <a:rPr lang="en-US"/>
                        <a:t>Sampling completed after due date</a:t>
                      </a:r>
                    </a:p>
                  </a:txBody>
                  <a:tcPr/>
                </a:tc>
                <a:tc>
                  <a:txBody>
                    <a:bodyPr/>
                    <a:lstStyle/>
                    <a:p>
                      <a:r>
                        <a:rPr lang="en-US"/>
                        <a:t>$250,000</a:t>
                      </a:r>
                    </a:p>
                  </a:txBody>
                  <a:tcPr/>
                </a:tc>
                <a:extLst>
                  <a:ext uri="{0D108BD9-81ED-4DB2-BD59-A6C34878D82A}">
                    <a16:rowId xmlns:a16="http://schemas.microsoft.com/office/drawing/2014/main" val="593376462"/>
                  </a:ext>
                </a:extLst>
              </a:tr>
              <a:tr h="373136">
                <a:tc>
                  <a:txBody>
                    <a:bodyPr/>
                    <a:lstStyle/>
                    <a:p>
                      <a:r>
                        <a:rPr lang="en-US"/>
                        <a:t>Sampling report issued after due date</a:t>
                      </a:r>
                    </a:p>
                  </a:txBody>
                  <a:tcPr/>
                </a:tc>
                <a:tc>
                  <a:txBody>
                    <a:bodyPr/>
                    <a:lstStyle/>
                    <a:p>
                      <a:r>
                        <a:rPr lang="en-US"/>
                        <a:t>$225,000</a:t>
                      </a:r>
                    </a:p>
                  </a:txBody>
                  <a:tcPr/>
                </a:tc>
                <a:extLst>
                  <a:ext uri="{0D108BD9-81ED-4DB2-BD59-A6C34878D82A}">
                    <a16:rowId xmlns:a16="http://schemas.microsoft.com/office/drawing/2014/main" val="5070071"/>
                  </a:ext>
                </a:extLst>
              </a:tr>
              <a:tr h="373136">
                <a:tc>
                  <a:txBody>
                    <a:bodyPr/>
                    <a:lstStyle/>
                    <a:p>
                      <a:r>
                        <a:rPr lang="en-US"/>
                        <a:t>Sampling results implemented after due 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$250,000</a:t>
                      </a:r>
                    </a:p>
                  </a:txBody>
                  <a:tcPr/>
                </a:tc>
                <a:extLst>
                  <a:ext uri="{0D108BD9-81ED-4DB2-BD59-A6C34878D82A}">
                    <a16:rowId xmlns:a16="http://schemas.microsoft.com/office/drawing/2014/main" val="3360290147"/>
                  </a:ext>
                </a:extLst>
              </a:tr>
              <a:tr h="373136">
                <a:tc>
                  <a:txBody>
                    <a:bodyPr/>
                    <a:lstStyle/>
                    <a:p>
                      <a:r>
                        <a:rPr lang="en-US" dirty="0"/>
                        <a:t>Operate equipment beyond regulatory limits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$250,000</a:t>
                      </a:r>
                    </a:p>
                  </a:txBody>
                  <a:tcPr/>
                </a:tc>
                <a:extLst>
                  <a:ext uri="{0D108BD9-81ED-4DB2-BD59-A6C34878D82A}">
                    <a16:rowId xmlns:a16="http://schemas.microsoft.com/office/drawing/2014/main" val="3083367914"/>
                  </a:ext>
                </a:extLst>
              </a:tr>
            </a:tbl>
          </a:graphicData>
        </a:graphic>
      </p:graphicFrame>
      <p:sp>
        <p:nvSpPr>
          <p:cNvPr id="10" name="Text 1">
            <a:extLst>
              <a:ext uri="{FF2B5EF4-FFF2-40B4-BE49-F238E27FC236}">
                <a16:creationId xmlns:a16="http://schemas.microsoft.com/office/drawing/2014/main" id="{DED84321-9311-00F5-5F87-9B4899A0D42D}"/>
              </a:ext>
            </a:extLst>
          </p:cNvPr>
          <p:cNvSpPr/>
          <p:nvPr/>
        </p:nvSpPr>
        <p:spPr>
          <a:xfrm>
            <a:off x="539921" y="5301074"/>
            <a:ext cx="10869018" cy="307777"/>
          </a:xfrm>
          <a:prstGeom prst="rect">
            <a:avLst/>
          </a:prstGeom>
          <a:noFill/>
          <a:ln/>
        </p:spPr>
        <p:txBody>
          <a:bodyPr wrap="square" lIns="0" tIns="0" rIns="0" bIns="0" rtlCol="0" anchor="t"/>
          <a:lstStyle/>
          <a:p>
            <a:pPr>
              <a:lnSpc>
                <a:spcPts val="2083"/>
              </a:lnSpc>
            </a:pPr>
            <a:r>
              <a:rPr lang="en-US" sz="2000" dirty="0">
                <a:solidFill>
                  <a:srgbClr val="15213F"/>
                </a:solidFill>
                <a:latin typeface="Aptos" panose="020B0004020202020204" pitchFamily="34" charset="0"/>
              </a:rPr>
              <a:t>ANP audit forecast for 2026: 36,000 remote; 123 offshore</a:t>
            </a:r>
            <a:endParaRPr lang="en-US" sz="2000" dirty="0">
              <a:latin typeface="Aptos" panose="020B0004020202020204" pitchFamily="34" charset="0"/>
            </a:endParaRPr>
          </a:p>
        </p:txBody>
      </p:sp>
    </p:spTree>
    <p:extLst>
      <p:ext uri="{BB962C8B-B14F-4D97-AF65-F5344CB8AC3E}">
        <p14:creationId xmlns:p14="http://schemas.microsoft.com/office/powerpoint/2010/main" val="772011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85572-956E-F58D-6BB1-5CEB8DB86E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4DBAAF-1097-3E93-ED9A-2730ABEDF01E}"/>
              </a:ext>
            </a:extLst>
          </p:cNvPr>
          <p:cNvSpPr>
            <a:spLocks noGrp="1"/>
          </p:cNvSpPr>
          <p:nvPr>
            <p:ph type="title"/>
          </p:nvPr>
        </p:nvSpPr>
        <p:spPr>
          <a:xfrm>
            <a:off x="407988" y="221954"/>
            <a:ext cx="9011924" cy="341632"/>
          </a:xfrm>
          <a:noFill/>
        </p:spPr>
        <p:txBody>
          <a:bodyPr vert="horz" wrap="square" lIns="91440" tIns="45720" rIns="91440" bIns="45720" rtlCol="0" anchor="ctr">
            <a:spAutoFit/>
          </a:bodyPr>
          <a:lstStyle/>
          <a:p>
            <a:r>
              <a:rPr lang="en-US" sz="1800" b="1" dirty="0">
                <a:latin typeface="Open sans" panose="020B0606030504020204" pitchFamily="34" charset="0"/>
                <a:ea typeface="Open sans" panose="020B0606030504020204" pitchFamily="34" charset="0"/>
                <a:cs typeface="Open sans" panose="020B0606030504020204" pitchFamily="34" charset="0"/>
              </a:rPr>
              <a:t>Historical Fines</a:t>
            </a:r>
          </a:p>
        </p:txBody>
      </p:sp>
      <p:sp>
        <p:nvSpPr>
          <p:cNvPr id="3" name="Footer Placeholder 2">
            <a:extLst>
              <a:ext uri="{FF2B5EF4-FFF2-40B4-BE49-F238E27FC236}">
                <a16:creationId xmlns:a16="http://schemas.microsoft.com/office/drawing/2014/main" id="{79DBE12C-B5AA-3FA0-D805-BA0A03F8920B}"/>
              </a:ext>
            </a:extLst>
          </p:cNvPr>
          <p:cNvSpPr>
            <a:spLocks noGrp="1"/>
          </p:cNvSpPr>
          <p:nvPr>
            <p:ph type="ftr" sz="quarter" idx="10"/>
          </p:nvPr>
        </p:nvSpPr>
        <p:spPr/>
        <p:txBody>
          <a:bodyPr/>
          <a:lstStyle/>
          <a:p>
            <a:r>
              <a:rPr lang="fr-FR"/>
              <a:t>© SBM Offshore 2023. All rights reserved. www.sbmoffshore.com</a:t>
            </a:r>
          </a:p>
        </p:txBody>
      </p:sp>
      <p:sp>
        <p:nvSpPr>
          <p:cNvPr id="4" name="Slide Number Placeholder 3">
            <a:extLst>
              <a:ext uri="{FF2B5EF4-FFF2-40B4-BE49-F238E27FC236}">
                <a16:creationId xmlns:a16="http://schemas.microsoft.com/office/drawing/2014/main" id="{39FBDE23-74A3-E795-D3AE-899191E8E284}"/>
              </a:ext>
            </a:extLst>
          </p:cNvPr>
          <p:cNvSpPr>
            <a:spLocks noGrp="1"/>
          </p:cNvSpPr>
          <p:nvPr>
            <p:ph type="sldNum" sz="quarter" idx="11"/>
          </p:nvPr>
        </p:nvSpPr>
        <p:spPr/>
        <p:txBody>
          <a:bodyPr/>
          <a:lstStyle/>
          <a:p>
            <a:fld id="{B07B8046-5099-5A4D-8E74-E863D84FE29A}" type="slidenum">
              <a:rPr lang="fr-FR" smtClean="0"/>
              <a:pPr/>
              <a:t>14</a:t>
            </a:fld>
            <a:endParaRPr lang="fr-FR"/>
          </a:p>
        </p:txBody>
      </p:sp>
      <p:graphicFrame>
        <p:nvGraphicFramePr>
          <p:cNvPr id="6" name="Table 6">
            <a:extLst>
              <a:ext uri="{FF2B5EF4-FFF2-40B4-BE49-F238E27FC236}">
                <a16:creationId xmlns:a16="http://schemas.microsoft.com/office/drawing/2014/main" id="{D7559A48-FBD7-6FC7-45D3-07CC3F36CCDB}"/>
              </a:ext>
            </a:extLst>
          </p:cNvPr>
          <p:cNvGraphicFramePr>
            <a:graphicFrameLocks noGrp="1"/>
          </p:cNvGraphicFramePr>
          <p:nvPr>
            <p:extLst>
              <p:ext uri="{D42A27DB-BD31-4B8C-83A1-F6EECF244321}">
                <p14:modId xmlns:p14="http://schemas.microsoft.com/office/powerpoint/2010/main" val="2120711693"/>
              </p:ext>
            </p:extLst>
          </p:nvPr>
        </p:nvGraphicFramePr>
        <p:xfrm>
          <a:off x="4227271" y="1284942"/>
          <a:ext cx="4320000" cy="4080801"/>
        </p:xfrm>
        <a:graphic>
          <a:graphicData uri="http://schemas.openxmlformats.org/drawingml/2006/table">
            <a:tbl>
              <a:tblPr firstRow="1" bandRow="1">
                <a:tableStyleId>{5C22544A-7EE6-4342-B048-85BDC9FD1C3A}</a:tableStyleId>
              </a:tblPr>
              <a:tblGrid>
                <a:gridCol w="2160000">
                  <a:extLst>
                    <a:ext uri="{9D8B030D-6E8A-4147-A177-3AD203B41FA5}">
                      <a16:colId xmlns:a16="http://schemas.microsoft.com/office/drawing/2014/main" val="4239775699"/>
                    </a:ext>
                  </a:extLst>
                </a:gridCol>
                <a:gridCol w="2160000">
                  <a:extLst>
                    <a:ext uri="{9D8B030D-6E8A-4147-A177-3AD203B41FA5}">
                      <a16:colId xmlns:a16="http://schemas.microsoft.com/office/drawing/2014/main" val="1391703680"/>
                    </a:ext>
                  </a:extLst>
                </a:gridCol>
              </a:tblGrid>
              <a:tr h="703825">
                <a:tc>
                  <a:txBody>
                    <a:bodyPr/>
                    <a:lstStyle/>
                    <a:p>
                      <a:r>
                        <a:rPr lang="en-US" sz="2000" dirty="0"/>
                        <a:t>FPSO</a:t>
                      </a:r>
                      <a:endParaRPr lang="en-GB" sz="2000" dirty="0"/>
                    </a:p>
                  </a:txBody>
                  <a:tcPr anchor="ctr"/>
                </a:tc>
                <a:tc>
                  <a:txBody>
                    <a:bodyPr/>
                    <a:lstStyle/>
                    <a:p>
                      <a:r>
                        <a:rPr lang="en-US" sz="2000" dirty="0"/>
                        <a:t>ANP Fine</a:t>
                      </a:r>
                      <a:endParaRPr lang="en-GB" sz="2000" dirty="0"/>
                    </a:p>
                  </a:txBody>
                  <a:tcPr anchor="ctr"/>
                </a:tc>
                <a:extLst>
                  <a:ext uri="{0D108BD9-81ED-4DB2-BD59-A6C34878D82A}">
                    <a16:rowId xmlns:a16="http://schemas.microsoft.com/office/drawing/2014/main" val="7913407"/>
                  </a:ext>
                </a:extLst>
              </a:tr>
              <a:tr h="703825">
                <a:tc>
                  <a:txBody>
                    <a:bodyPr/>
                    <a:lstStyle/>
                    <a:p>
                      <a:r>
                        <a:rPr lang="en-US" sz="2000"/>
                        <a:t>Marlin Sul</a:t>
                      </a:r>
                      <a:endParaRPr lang="en-GB" sz="2000"/>
                    </a:p>
                  </a:txBody>
                  <a:tcPr anchor="ctr"/>
                </a:tc>
                <a:tc>
                  <a:txBody>
                    <a:bodyPr/>
                    <a:lstStyle/>
                    <a:p>
                      <a:r>
                        <a:rPr lang="en-US" sz="2000" dirty="0"/>
                        <a:t>US$4,000,000</a:t>
                      </a:r>
                      <a:endParaRPr lang="en-GB" sz="2000" dirty="0"/>
                    </a:p>
                  </a:txBody>
                  <a:tcPr anchor="ctr"/>
                </a:tc>
                <a:extLst>
                  <a:ext uri="{0D108BD9-81ED-4DB2-BD59-A6C34878D82A}">
                    <a16:rowId xmlns:a16="http://schemas.microsoft.com/office/drawing/2014/main" val="322066437"/>
                  </a:ext>
                </a:extLst>
              </a:tr>
              <a:tr h="703825">
                <a:tc>
                  <a:txBody>
                    <a:bodyPr/>
                    <a:lstStyle/>
                    <a:p>
                      <a:r>
                        <a:rPr lang="en-GB" sz="2000" err="1"/>
                        <a:t>Capixaba</a:t>
                      </a:r>
                      <a:endParaRPr lang="en-GB" sz="2000"/>
                    </a:p>
                  </a:txBody>
                  <a:tcPr anchor="ctr"/>
                </a:tc>
                <a:tc>
                  <a:txBody>
                    <a:bodyPr/>
                    <a:lstStyle/>
                    <a:p>
                      <a:r>
                        <a:rPr lang="en-GB" sz="2000"/>
                        <a:t>$1,000,000</a:t>
                      </a:r>
                    </a:p>
                  </a:txBody>
                  <a:tcPr anchor="ctr"/>
                </a:tc>
                <a:extLst>
                  <a:ext uri="{0D108BD9-81ED-4DB2-BD59-A6C34878D82A}">
                    <a16:rowId xmlns:a16="http://schemas.microsoft.com/office/drawing/2014/main" val="648927136"/>
                  </a:ext>
                </a:extLst>
              </a:tr>
              <a:tr h="606138">
                <a:tc>
                  <a:txBody>
                    <a:bodyPr/>
                    <a:lstStyle/>
                    <a:p>
                      <a:r>
                        <a:rPr lang="en-US" sz="2000"/>
                        <a:t>Paraty</a:t>
                      </a:r>
                      <a:endParaRPr lang="en-GB" sz="2000"/>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000"/>
                        <a:t>US$200,000</a:t>
                      </a:r>
                      <a:endParaRPr lang="en-GB" sz="2000"/>
                    </a:p>
                  </a:txBody>
                  <a:tcPr anchor="ctr"/>
                </a:tc>
                <a:extLst>
                  <a:ext uri="{0D108BD9-81ED-4DB2-BD59-A6C34878D82A}">
                    <a16:rowId xmlns:a16="http://schemas.microsoft.com/office/drawing/2014/main" val="338266590"/>
                  </a:ext>
                </a:extLst>
              </a:tr>
              <a:tr h="659363">
                <a:tc>
                  <a:txBody>
                    <a:bodyPr/>
                    <a:lstStyle/>
                    <a:p>
                      <a:r>
                        <a:rPr lang="en-US" sz="2000" dirty="0"/>
                        <a:t>Espírito Santo</a:t>
                      </a:r>
                      <a:endParaRPr lang="en-GB" sz="2000" dirty="0"/>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000" dirty="0"/>
                        <a:t>US$27,000,000</a:t>
                      </a:r>
                      <a:endParaRPr lang="en-GB" sz="2000" dirty="0"/>
                    </a:p>
                  </a:txBody>
                  <a:tcPr anchor="ctr"/>
                </a:tc>
                <a:extLst>
                  <a:ext uri="{0D108BD9-81ED-4DB2-BD59-A6C34878D82A}">
                    <a16:rowId xmlns:a16="http://schemas.microsoft.com/office/drawing/2014/main" val="3239888080"/>
                  </a:ext>
                </a:extLst>
              </a:tr>
              <a:tr h="703825">
                <a:tc>
                  <a:txBody>
                    <a:bodyPr/>
                    <a:lstStyle/>
                    <a:p>
                      <a:r>
                        <a:rPr lang="en-US" sz="2000"/>
                        <a:t>Ilhabela</a:t>
                      </a:r>
                      <a:endParaRPr lang="en-GB" sz="2000"/>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000" dirty="0"/>
                        <a:t>US$3,600,000</a:t>
                      </a:r>
                      <a:endParaRPr lang="en-GB" sz="2000" dirty="0"/>
                    </a:p>
                  </a:txBody>
                  <a:tcPr anchor="ctr"/>
                </a:tc>
                <a:extLst>
                  <a:ext uri="{0D108BD9-81ED-4DB2-BD59-A6C34878D82A}">
                    <a16:rowId xmlns:a16="http://schemas.microsoft.com/office/drawing/2014/main" val="441057496"/>
                  </a:ext>
                </a:extLst>
              </a:tr>
            </a:tbl>
          </a:graphicData>
        </a:graphic>
      </p:graphicFrame>
    </p:spTree>
    <p:extLst>
      <p:ext uri="{BB962C8B-B14F-4D97-AF65-F5344CB8AC3E}">
        <p14:creationId xmlns:p14="http://schemas.microsoft.com/office/powerpoint/2010/main" val="1715549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1B9BC-FAD3-A2B7-65EB-94873B82DE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0B5908-4A1E-3F3F-7D47-2202ABB1915B}"/>
              </a:ext>
            </a:extLst>
          </p:cNvPr>
          <p:cNvSpPr>
            <a:spLocks noGrp="1"/>
          </p:cNvSpPr>
          <p:nvPr>
            <p:ph type="title"/>
          </p:nvPr>
        </p:nvSpPr>
        <p:spPr>
          <a:xfrm>
            <a:off x="407988" y="221954"/>
            <a:ext cx="9011924" cy="341632"/>
          </a:xfrm>
          <a:noFill/>
        </p:spPr>
        <p:txBody>
          <a:bodyPr vert="horz" wrap="square" lIns="91440" tIns="45720" rIns="91440" bIns="45720" rtlCol="0" anchor="ctr">
            <a:spAutoFit/>
          </a:bodyPr>
          <a:lstStyle/>
          <a:p>
            <a:r>
              <a:rPr lang="en-US" sz="1800" b="1" dirty="0">
                <a:latin typeface="Open sans" panose="020B0606030504020204" pitchFamily="34" charset="0"/>
                <a:ea typeface="Open sans" panose="020B0606030504020204" pitchFamily="34" charset="0"/>
                <a:cs typeface="Open sans" panose="020B0606030504020204" pitchFamily="34" charset="0"/>
              </a:rPr>
              <a:t>2025 Possible Exposures / Near Misses</a:t>
            </a:r>
          </a:p>
        </p:txBody>
      </p:sp>
      <p:sp>
        <p:nvSpPr>
          <p:cNvPr id="3" name="Footer Placeholder 2">
            <a:extLst>
              <a:ext uri="{FF2B5EF4-FFF2-40B4-BE49-F238E27FC236}">
                <a16:creationId xmlns:a16="http://schemas.microsoft.com/office/drawing/2014/main" id="{A07297AC-53EE-7F77-36DF-20D18BC0E492}"/>
              </a:ext>
            </a:extLst>
          </p:cNvPr>
          <p:cNvSpPr>
            <a:spLocks noGrp="1"/>
          </p:cNvSpPr>
          <p:nvPr>
            <p:ph type="ftr" sz="quarter" idx="10"/>
          </p:nvPr>
        </p:nvSpPr>
        <p:spPr/>
        <p:txBody>
          <a:bodyPr/>
          <a:lstStyle/>
          <a:p>
            <a:r>
              <a:rPr lang="fr-FR"/>
              <a:t>© SBM Offshore 2023. All rights reserved. www.sbmoffshore.com</a:t>
            </a:r>
          </a:p>
        </p:txBody>
      </p:sp>
      <p:sp>
        <p:nvSpPr>
          <p:cNvPr id="4" name="Slide Number Placeholder 3">
            <a:extLst>
              <a:ext uri="{FF2B5EF4-FFF2-40B4-BE49-F238E27FC236}">
                <a16:creationId xmlns:a16="http://schemas.microsoft.com/office/drawing/2014/main" id="{09007ACF-F12D-28FA-5D33-ADCEAA5F8A7E}"/>
              </a:ext>
            </a:extLst>
          </p:cNvPr>
          <p:cNvSpPr>
            <a:spLocks noGrp="1"/>
          </p:cNvSpPr>
          <p:nvPr>
            <p:ph type="sldNum" sz="quarter" idx="11"/>
          </p:nvPr>
        </p:nvSpPr>
        <p:spPr/>
        <p:txBody>
          <a:bodyPr/>
          <a:lstStyle/>
          <a:p>
            <a:fld id="{B07B8046-5099-5A4D-8E74-E863D84FE29A}" type="slidenum">
              <a:rPr lang="fr-FR" smtClean="0"/>
              <a:pPr/>
              <a:t>15</a:t>
            </a:fld>
            <a:endParaRPr lang="fr-FR"/>
          </a:p>
        </p:txBody>
      </p:sp>
      <p:graphicFrame>
        <p:nvGraphicFramePr>
          <p:cNvPr id="5" name="Table 4">
            <a:extLst>
              <a:ext uri="{FF2B5EF4-FFF2-40B4-BE49-F238E27FC236}">
                <a16:creationId xmlns:a16="http://schemas.microsoft.com/office/drawing/2014/main" id="{2A7E1CBA-A15B-ED77-DD89-F710BAF2BFF0}"/>
              </a:ext>
            </a:extLst>
          </p:cNvPr>
          <p:cNvGraphicFramePr>
            <a:graphicFrameLocks noGrp="1"/>
          </p:cNvGraphicFramePr>
          <p:nvPr>
            <p:extLst>
              <p:ext uri="{D42A27DB-BD31-4B8C-83A1-F6EECF244321}">
                <p14:modId xmlns:p14="http://schemas.microsoft.com/office/powerpoint/2010/main" val="4016005751"/>
              </p:ext>
            </p:extLst>
          </p:nvPr>
        </p:nvGraphicFramePr>
        <p:xfrm>
          <a:off x="706794" y="1120667"/>
          <a:ext cx="10529207" cy="3998304"/>
        </p:xfrm>
        <a:graphic>
          <a:graphicData uri="http://schemas.openxmlformats.org/drawingml/2006/table">
            <a:tbl>
              <a:tblPr firstRow="1" bandRow="1">
                <a:tableStyleId>{5C22544A-7EE6-4342-B048-85BDC9FD1C3A}</a:tableStyleId>
              </a:tblPr>
              <a:tblGrid>
                <a:gridCol w="965505">
                  <a:extLst>
                    <a:ext uri="{9D8B030D-6E8A-4147-A177-3AD203B41FA5}">
                      <a16:colId xmlns:a16="http://schemas.microsoft.com/office/drawing/2014/main" val="2588597768"/>
                    </a:ext>
                  </a:extLst>
                </a:gridCol>
                <a:gridCol w="6839397">
                  <a:extLst>
                    <a:ext uri="{9D8B030D-6E8A-4147-A177-3AD203B41FA5}">
                      <a16:colId xmlns:a16="http://schemas.microsoft.com/office/drawing/2014/main" val="4079479425"/>
                    </a:ext>
                  </a:extLst>
                </a:gridCol>
                <a:gridCol w="2724305">
                  <a:extLst>
                    <a:ext uri="{9D8B030D-6E8A-4147-A177-3AD203B41FA5}">
                      <a16:colId xmlns:a16="http://schemas.microsoft.com/office/drawing/2014/main" val="77716835"/>
                    </a:ext>
                  </a:extLst>
                </a:gridCol>
              </a:tblGrid>
              <a:tr h="373136">
                <a:tc>
                  <a:txBody>
                    <a:bodyPr/>
                    <a:lstStyle/>
                    <a:p>
                      <a:pPr algn="ctr"/>
                      <a:r>
                        <a:rPr lang="pt-BR" dirty="0"/>
                        <a:t>FPSO</a:t>
                      </a:r>
                      <a:endParaRPr lang="en-US" dirty="0"/>
                    </a:p>
                  </a:txBody>
                  <a:tcPr anchor="ctr"/>
                </a:tc>
                <a:tc>
                  <a:txBody>
                    <a:bodyPr/>
                    <a:lstStyle/>
                    <a:p>
                      <a:pPr algn="ctr"/>
                      <a:r>
                        <a:rPr lang="en-US" dirty="0"/>
                        <a:t>Description</a:t>
                      </a:r>
                    </a:p>
                  </a:txBody>
                  <a:tcPr anchor="ctr"/>
                </a:tc>
                <a:tc>
                  <a:txBody>
                    <a:bodyPr/>
                    <a:lstStyle/>
                    <a:p>
                      <a:pPr algn="ctr"/>
                      <a:r>
                        <a:rPr lang="en-US"/>
                        <a:t>Exposure</a:t>
                      </a:r>
                    </a:p>
                  </a:txBody>
                  <a:tcPr anchor="ctr"/>
                </a:tc>
                <a:extLst>
                  <a:ext uri="{0D108BD9-81ED-4DB2-BD59-A6C34878D82A}">
                    <a16:rowId xmlns:a16="http://schemas.microsoft.com/office/drawing/2014/main" val="4243441150"/>
                  </a:ext>
                </a:extLst>
              </a:tr>
              <a:tr h="373136">
                <a:tc>
                  <a:txBody>
                    <a:bodyPr/>
                    <a:lstStyle/>
                    <a:p>
                      <a:pPr algn="ctr"/>
                      <a:r>
                        <a:rPr lang="pt-BR" dirty="0"/>
                        <a:t>CDM</a:t>
                      </a:r>
                      <a:endParaRPr lang="en-US" dirty="0"/>
                    </a:p>
                  </a:txBody>
                  <a:tcPr anchor="ctr"/>
                </a:tc>
                <a:tc>
                  <a:txBody>
                    <a:bodyPr/>
                    <a:lstStyle/>
                    <a:p>
                      <a:pPr algn="ctr"/>
                      <a:r>
                        <a:rPr lang="en-US" dirty="0"/>
                        <a:t>Gas composition updated 6 hours after deadline (5 occurrences at once, as this is a batch process)</a:t>
                      </a:r>
                    </a:p>
                  </a:txBody>
                  <a:tcPr anchor="ctr"/>
                </a:tc>
                <a:tc>
                  <a:txBody>
                    <a:bodyPr/>
                    <a:lstStyle/>
                    <a:p>
                      <a:pPr algn="ctr"/>
                      <a:r>
                        <a:rPr lang="en-US" dirty="0"/>
                        <a:t>$120,000 - $1,000,000</a:t>
                      </a:r>
                    </a:p>
                  </a:txBody>
                  <a:tcPr anchor="ctr"/>
                </a:tc>
                <a:extLst>
                  <a:ext uri="{0D108BD9-81ED-4DB2-BD59-A6C34878D82A}">
                    <a16:rowId xmlns:a16="http://schemas.microsoft.com/office/drawing/2014/main" val="1089453605"/>
                  </a:ext>
                </a:extLst>
              </a:tr>
              <a:tr h="373136">
                <a:tc>
                  <a:txBody>
                    <a:bodyPr/>
                    <a:lstStyle/>
                    <a:p>
                      <a:pPr algn="ctr"/>
                      <a:r>
                        <a:rPr lang="pt-BR" dirty="0"/>
                        <a:t>ATD</a:t>
                      </a:r>
                      <a:endParaRPr lang="en-US" dirty="0"/>
                    </a:p>
                  </a:txBody>
                  <a:tcPr anchor="ctr"/>
                </a:tc>
                <a:tc>
                  <a:txBody>
                    <a:bodyPr/>
                    <a:lstStyle/>
                    <a:p>
                      <a:pPr algn="ctr"/>
                      <a:r>
                        <a:rPr lang="en-US" dirty="0"/>
                        <a:t>Flowmeter calibration curve updated 12 hours after deadline</a:t>
                      </a:r>
                    </a:p>
                  </a:txBody>
                  <a:tcPr anchor="ctr"/>
                </a:tc>
                <a:tc>
                  <a:txBody>
                    <a:bodyPr/>
                    <a:lstStyle/>
                    <a:p>
                      <a:pPr algn="ctr"/>
                      <a:r>
                        <a:rPr lang="en-US" dirty="0"/>
                        <a:t>$225,000</a:t>
                      </a:r>
                    </a:p>
                  </a:txBody>
                  <a:tcPr anchor="ctr"/>
                </a:tc>
                <a:extLst>
                  <a:ext uri="{0D108BD9-81ED-4DB2-BD59-A6C34878D82A}">
                    <a16:rowId xmlns:a16="http://schemas.microsoft.com/office/drawing/2014/main" val="1379854659"/>
                  </a:ext>
                </a:extLst>
              </a:tr>
              <a:tr h="373136">
                <a:tc>
                  <a:txBody>
                    <a:bodyPr/>
                    <a:lstStyle/>
                    <a:p>
                      <a:pPr algn="ctr"/>
                      <a:r>
                        <a:rPr lang="pt-BR" dirty="0"/>
                        <a:t>SEP</a:t>
                      </a:r>
                      <a:endParaRPr lang="en-US" dirty="0"/>
                    </a:p>
                  </a:txBody>
                  <a:tcPr anchor="ctr"/>
                </a:tc>
                <a:tc>
                  <a:txBody>
                    <a:bodyPr/>
                    <a:lstStyle/>
                    <a:p>
                      <a:pPr algn="ctr"/>
                      <a:r>
                        <a:rPr lang="en-US" dirty="0"/>
                        <a:t>Prover calibration data updated after deadline</a:t>
                      </a:r>
                    </a:p>
                  </a:txBody>
                  <a:tcPr anchor="ctr"/>
                </a:tc>
                <a:tc>
                  <a:txBody>
                    <a:bodyPr/>
                    <a:lstStyle/>
                    <a:p>
                      <a:pPr algn="ctr"/>
                      <a:r>
                        <a:rPr lang="en-US" dirty="0"/>
                        <a:t>$225,000</a:t>
                      </a:r>
                    </a:p>
                  </a:txBody>
                  <a:tcPr anchor="ctr"/>
                </a:tc>
                <a:extLst>
                  <a:ext uri="{0D108BD9-81ED-4DB2-BD59-A6C34878D82A}">
                    <a16:rowId xmlns:a16="http://schemas.microsoft.com/office/drawing/2014/main" val="3987186525"/>
                  </a:ext>
                </a:extLst>
              </a:tr>
              <a:tr h="373136">
                <a:tc>
                  <a:txBody>
                    <a:bodyPr/>
                    <a:lstStyle/>
                    <a:p>
                      <a:pPr algn="ctr"/>
                      <a:r>
                        <a:rPr lang="pt-BR" dirty="0"/>
                        <a:t>CDS</a:t>
                      </a:r>
                      <a:endParaRPr lang="en-US" dirty="0"/>
                    </a:p>
                  </a:txBody>
                  <a:tcPr anchor="ctr"/>
                </a:tc>
                <a:tc>
                  <a:txBody>
                    <a:bodyPr/>
                    <a:lstStyle/>
                    <a:p>
                      <a:pPr algn="ctr"/>
                      <a:r>
                        <a:rPr lang="en-US" dirty="0"/>
                        <a:t>Failure notification sent after the 72 hours deadline</a:t>
                      </a:r>
                    </a:p>
                  </a:txBody>
                  <a:tcPr anchor="ctr"/>
                </a:tc>
                <a:tc>
                  <a:txBody>
                    <a:bodyPr/>
                    <a:lstStyle/>
                    <a:p>
                      <a:pPr algn="ctr"/>
                      <a:r>
                        <a:rPr lang="en-US" dirty="0"/>
                        <a:t>$30,000</a:t>
                      </a:r>
                    </a:p>
                  </a:txBody>
                  <a:tcPr anchor="ctr"/>
                </a:tc>
                <a:extLst>
                  <a:ext uri="{0D108BD9-81ED-4DB2-BD59-A6C34878D82A}">
                    <a16:rowId xmlns:a16="http://schemas.microsoft.com/office/drawing/2014/main" val="1829187776"/>
                  </a:ext>
                </a:extLst>
              </a:tr>
              <a:tr h="373136">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861644128"/>
                  </a:ext>
                </a:extLst>
              </a:tr>
              <a:tr h="373136">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593376462"/>
                  </a:ext>
                </a:extLst>
              </a:tr>
              <a:tr h="373136">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5070071"/>
                  </a:ext>
                </a:extLst>
              </a:tr>
              <a:tr h="373136">
                <a:tc>
                  <a:txBody>
                    <a:bodyPr/>
                    <a:lstStyle/>
                    <a:p>
                      <a:pPr algn="ctr"/>
                      <a:endParaRPr lang="en-US"/>
                    </a:p>
                  </a:txBody>
                  <a:tcPr anchor="ctr"/>
                </a:tc>
                <a:tc>
                  <a:txBody>
                    <a:bodyPr/>
                    <a:lstStyle/>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3360290147"/>
                  </a:ext>
                </a:extLst>
              </a:tr>
              <a:tr h="373136">
                <a:tc>
                  <a:txBody>
                    <a:bodyPr/>
                    <a:lstStyle/>
                    <a:p>
                      <a:pPr algn="ctr"/>
                      <a:endParaRPr lang="en-US" dirty="0"/>
                    </a:p>
                  </a:txBody>
                  <a:tcPr anchor="ctr"/>
                </a:tc>
                <a:tc>
                  <a:txBody>
                    <a:bodyPr/>
                    <a:lstStyle/>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ctr"/>
                </a:tc>
                <a:extLst>
                  <a:ext uri="{0D108BD9-81ED-4DB2-BD59-A6C34878D82A}">
                    <a16:rowId xmlns:a16="http://schemas.microsoft.com/office/drawing/2014/main" val="3083367914"/>
                  </a:ext>
                </a:extLst>
              </a:tr>
            </a:tbl>
          </a:graphicData>
        </a:graphic>
      </p:graphicFrame>
    </p:spTree>
    <p:extLst>
      <p:ext uri="{BB962C8B-B14F-4D97-AF65-F5344CB8AC3E}">
        <p14:creationId xmlns:p14="http://schemas.microsoft.com/office/powerpoint/2010/main" val="1268206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725C428-7964-BAC3-BC85-7DBBFC469983}"/>
              </a:ext>
            </a:extLst>
          </p:cNvPr>
          <p:cNvSpPr>
            <a:spLocks noGrp="1"/>
          </p:cNvSpPr>
          <p:nvPr>
            <p:ph type="title"/>
          </p:nvPr>
        </p:nvSpPr>
        <p:spPr>
          <a:xfrm>
            <a:off x="407988" y="180404"/>
            <a:ext cx="9967912" cy="424732"/>
          </a:xfrm>
        </p:spPr>
        <p:txBody>
          <a:bodyPr/>
          <a:lstStyle/>
          <a:p>
            <a:r>
              <a:rPr lang="en-US"/>
              <a:t>Key Objectives for this integration into </a:t>
            </a:r>
            <a:r>
              <a:rPr lang="en-US" dirty="0"/>
              <a:t>PACE</a:t>
            </a:r>
            <a:endParaRPr lang="en-GB"/>
          </a:p>
        </p:txBody>
      </p:sp>
      <p:sp>
        <p:nvSpPr>
          <p:cNvPr id="5" name="Text 1">
            <a:extLst>
              <a:ext uri="{FF2B5EF4-FFF2-40B4-BE49-F238E27FC236}">
                <a16:creationId xmlns:a16="http://schemas.microsoft.com/office/drawing/2014/main" id="{93C2D3FD-6BF9-1C0E-3996-F3AA6E3635F0}"/>
              </a:ext>
            </a:extLst>
          </p:cNvPr>
          <p:cNvSpPr/>
          <p:nvPr/>
        </p:nvSpPr>
        <p:spPr>
          <a:xfrm>
            <a:off x="5111921" y="3011421"/>
            <a:ext cx="6297018" cy="1323082"/>
          </a:xfrm>
          <a:prstGeom prst="rect">
            <a:avLst/>
          </a:prstGeom>
          <a:noFill/>
          <a:ln/>
        </p:spPr>
        <p:txBody>
          <a:bodyPr wrap="square" lIns="0" tIns="0" rIns="0" bIns="0" rtlCol="0" anchor="t"/>
          <a:lstStyle/>
          <a:p>
            <a:pPr>
              <a:lnSpc>
                <a:spcPts val="2083"/>
              </a:lnSpc>
            </a:pPr>
            <a:endParaRPr lang="en-US" sz="1292">
              <a:latin typeface="Aptos" panose="020B0004020202020204" pitchFamily="34" charset="0"/>
            </a:endParaRPr>
          </a:p>
        </p:txBody>
      </p:sp>
      <p:sp>
        <p:nvSpPr>
          <p:cNvPr id="7" name="Text 1">
            <a:extLst>
              <a:ext uri="{FF2B5EF4-FFF2-40B4-BE49-F238E27FC236}">
                <a16:creationId xmlns:a16="http://schemas.microsoft.com/office/drawing/2014/main" id="{289EB7F1-87DF-9C9D-3CF1-05347E0D9625}"/>
              </a:ext>
            </a:extLst>
          </p:cNvPr>
          <p:cNvSpPr/>
          <p:nvPr/>
        </p:nvSpPr>
        <p:spPr>
          <a:xfrm>
            <a:off x="539921" y="843028"/>
            <a:ext cx="10869018" cy="529233"/>
          </a:xfrm>
          <a:prstGeom prst="rect">
            <a:avLst/>
          </a:prstGeom>
          <a:noFill/>
          <a:ln/>
        </p:spPr>
        <p:txBody>
          <a:bodyPr wrap="square" lIns="0" tIns="0" rIns="0" bIns="0" rtlCol="0" anchor="t"/>
          <a:lstStyle/>
          <a:p>
            <a:pPr>
              <a:lnSpc>
                <a:spcPts val="2083"/>
              </a:lnSpc>
            </a:pPr>
            <a:r>
              <a:rPr lang="en-US" sz="1290" dirty="0">
                <a:solidFill>
                  <a:srgbClr val="15213F"/>
                </a:solidFill>
                <a:latin typeface="Aptos" panose="020B0004020202020204" pitchFamily="34" charset="0"/>
              </a:rPr>
              <a:t>I</a:t>
            </a:r>
            <a:r>
              <a:rPr lang="en-US" sz="1290" dirty="0">
                <a:solidFill>
                  <a:srgbClr val="15213F"/>
                </a:solidFill>
                <a:effectLst/>
                <a:latin typeface="Aptos" panose="020B0004020202020204" pitchFamily="34" charset="0"/>
              </a:rPr>
              <a:t>mprove</a:t>
            </a:r>
            <a:r>
              <a:rPr lang="en-US" sz="1290">
                <a:solidFill>
                  <a:srgbClr val="15213F"/>
                </a:solidFill>
                <a:effectLst/>
                <a:latin typeface="Aptos" panose="020B0004020202020204" pitchFamily="34" charset="0"/>
              </a:rPr>
              <a:t> operations through intelligent automation, simplifying processes and allowing engineering teams to focus on strategic work and operations priorities instead of manual tasks. </a:t>
            </a:r>
            <a:r>
              <a:rPr lang="en-US" sz="1290">
                <a:solidFill>
                  <a:srgbClr val="15213F"/>
                </a:solidFill>
                <a:latin typeface="Aptos" panose="020B0004020202020204" pitchFamily="34" charset="0"/>
              </a:rPr>
              <a:t>Indicators targeted with this initiative:</a:t>
            </a:r>
            <a:endParaRPr lang="en-US" sz="1292">
              <a:latin typeface="Aptos" panose="020B0004020202020204" pitchFamily="34" charset="0"/>
            </a:endParaRPr>
          </a:p>
        </p:txBody>
      </p:sp>
      <p:sp>
        <p:nvSpPr>
          <p:cNvPr id="8" name="Shape 2">
            <a:extLst>
              <a:ext uri="{FF2B5EF4-FFF2-40B4-BE49-F238E27FC236}">
                <a16:creationId xmlns:a16="http://schemas.microsoft.com/office/drawing/2014/main" id="{9EE5BA47-36E2-61E6-5722-C884695B6C90}"/>
              </a:ext>
            </a:extLst>
          </p:cNvPr>
          <p:cNvSpPr/>
          <p:nvPr/>
        </p:nvSpPr>
        <p:spPr>
          <a:xfrm>
            <a:off x="539921" y="1839648"/>
            <a:ext cx="5351859" cy="2011002"/>
          </a:xfrm>
          <a:prstGeom prst="roundRect">
            <a:avLst>
              <a:gd name="adj" fmla="val 1537"/>
            </a:avLst>
          </a:prstGeom>
          <a:solidFill>
            <a:srgbClr val="E9ECF2"/>
          </a:solidFill>
          <a:ln/>
        </p:spPr>
        <p:txBody>
          <a:bodyPr/>
          <a:lstStyle/>
          <a:p>
            <a:endParaRPr lang="en-US" sz="1500">
              <a:latin typeface="Aptos" panose="020B0004020202020204" pitchFamily="34" charset="0"/>
            </a:endParaRPr>
          </a:p>
        </p:txBody>
      </p:sp>
      <p:pic>
        <p:nvPicPr>
          <p:cNvPr id="9" name="Image 0" descr="preencoded.png">
            <a:extLst>
              <a:ext uri="{FF2B5EF4-FFF2-40B4-BE49-F238E27FC236}">
                <a16:creationId xmlns:a16="http://schemas.microsoft.com/office/drawing/2014/main" id="{CEEED332-E534-0629-C9AB-5E93D4A385C0}"/>
              </a:ext>
            </a:extLst>
          </p:cNvPr>
          <p:cNvPicPr>
            <a:picLocks noChangeAspect="1"/>
          </p:cNvPicPr>
          <p:nvPr/>
        </p:nvPicPr>
        <p:blipFill>
          <a:blip r:embed="rId2"/>
          <a:stretch>
            <a:fillRect/>
          </a:stretch>
        </p:blipFill>
        <p:spPr>
          <a:xfrm>
            <a:off x="705220" y="2004947"/>
            <a:ext cx="496094" cy="496094"/>
          </a:xfrm>
          <a:prstGeom prst="rect">
            <a:avLst/>
          </a:prstGeom>
        </p:spPr>
      </p:pic>
      <p:pic>
        <p:nvPicPr>
          <p:cNvPr id="10" name="Image 1" descr="preencoded.png">
            <a:extLst>
              <a:ext uri="{FF2B5EF4-FFF2-40B4-BE49-F238E27FC236}">
                <a16:creationId xmlns:a16="http://schemas.microsoft.com/office/drawing/2014/main" id="{72010830-AF18-C788-BCC6-57D321819C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645" y="2141273"/>
            <a:ext cx="223243" cy="223243"/>
          </a:xfrm>
          <a:prstGeom prst="rect">
            <a:avLst/>
          </a:prstGeom>
        </p:spPr>
      </p:pic>
      <p:sp>
        <p:nvSpPr>
          <p:cNvPr id="15" name="Text 3">
            <a:extLst>
              <a:ext uri="{FF2B5EF4-FFF2-40B4-BE49-F238E27FC236}">
                <a16:creationId xmlns:a16="http://schemas.microsoft.com/office/drawing/2014/main" id="{EC63905C-057B-C375-5672-C02359C647CE}"/>
              </a:ext>
            </a:extLst>
          </p:cNvPr>
          <p:cNvSpPr/>
          <p:nvPr/>
        </p:nvSpPr>
        <p:spPr>
          <a:xfrm>
            <a:off x="705218" y="2666339"/>
            <a:ext cx="2664705" cy="258465"/>
          </a:xfrm>
          <a:prstGeom prst="rect">
            <a:avLst/>
          </a:prstGeom>
          <a:noFill/>
          <a:ln/>
        </p:spPr>
        <p:txBody>
          <a:bodyPr wrap="none" lIns="0" tIns="0" rIns="0" bIns="0" rtlCol="0" anchor="t"/>
          <a:lstStyle/>
          <a:p>
            <a:pPr>
              <a:lnSpc>
                <a:spcPts val="2000"/>
              </a:lnSpc>
            </a:pPr>
            <a:r>
              <a:rPr lang="en-US" sz="1600">
                <a:solidFill>
                  <a:srgbClr val="15213F"/>
                </a:solidFill>
                <a:latin typeface="Aptos" panose="020B0004020202020204" pitchFamily="34" charset="0"/>
                <a:ea typeface="Roboto Slab" pitchFamily="34" charset="-122"/>
                <a:cs typeface="Roboto Slab" pitchFamily="34" charset="-120"/>
              </a:rPr>
              <a:t>Automated Availability Status</a:t>
            </a:r>
            <a:endParaRPr lang="en-US" sz="1600">
              <a:latin typeface="Aptos" panose="020B0004020202020204" pitchFamily="34" charset="0"/>
            </a:endParaRPr>
          </a:p>
        </p:txBody>
      </p:sp>
      <p:sp>
        <p:nvSpPr>
          <p:cNvPr id="16" name="Text 4">
            <a:extLst>
              <a:ext uri="{FF2B5EF4-FFF2-40B4-BE49-F238E27FC236}">
                <a16:creationId xmlns:a16="http://schemas.microsoft.com/office/drawing/2014/main" id="{7E1622F8-609D-13DE-EB19-744A9B4A4388}"/>
              </a:ext>
            </a:extLst>
          </p:cNvPr>
          <p:cNvSpPr/>
          <p:nvPr/>
        </p:nvSpPr>
        <p:spPr>
          <a:xfrm>
            <a:off x="705218" y="3021839"/>
            <a:ext cx="4873648" cy="329506"/>
          </a:xfrm>
          <a:prstGeom prst="rect">
            <a:avLst/>
          </a:prstGeom>
          <a:noFill/>
          <a:ln/>
        </p:spPr>
        <p:txBody>
          <a:bodyPr wrap="none" lIns="0" tIns="0" rIns="0" bIns="0" rtlCol="0" anchor="t"/>
          <a:lstStyle/>
          <a:p>
            <a:pPr>
              <a:lnSpc>
                <a:spcPts val="2083"/>
              </a:lnSpc>
            </a:pPr>
            <a:r>
              <a:rPr lang="en-US" sz="1292">
                <a:solidFill>
                  <a:srgbClr val="15213F"/>
                </a:solidFill>
                <a:latin typeface="Aptos" panose="020B0004020202020204" pitchFamily="34" charset="0"/>
                <a:ea typeface="Roboto" pitchFamily="34" charset="-122"/>
                <a:cs typeface="Roboto" pitchFamily="34" charset="-120"/>
              </a:rPr>
              <a:t>Definition of equipment availability status automated.</a:t>
            </a:r>
            <a:endParaRPr lang="en-US" sz="1292">
              <a:latin typeface="Aptos" panose="020B0004020202020204" pitchFamily="34" charset="0"/>
            </a:endParaRPr>
          </a:p>
        </p:txBody>
      </p:sp>
      <p:sp>
        <p:nvSpPr>
          <p:cNvPr id="17" name="Shape 5">
            <a:extLst>
              <a:ext uri="{FF2B5EF4-FFF2-40B4-BE49-F238E27FC236}">
                <a16:creationId xmlns:a16="http://schemas.microsoft.com/office/drawing/2014/main" id="{A5CC0520-EA8A-A62F-81F5-5AAFB78F1B4B}"/>
              </a:ext>
            </a:extLst>
          </p:cNvPr>
          <p:cNvSpPr/>
          <p:nvPr/>
        </p:nvSpPr>
        <p:spPr>
          <a:xfrm>
            <a:off x="6057079" y="1839648"/>
            <a:ext cx="5351859" cy="2011002"/>
          </a:xfrm>
          <a:prstGeom prst="roundRect">
            <a:avLst>
              <a:gd name="adj" fmla="val 1537"/>
            </a:avLst>
          </a:prstGeom>
          <a:solidFill>
            <a:srgbClr val="E9ECF2"/>
          </a:solidFill>
          <a:ln/>
        </p:spPr>
        <p:txBody>
          <a:bodyPr/>
          <a:lstStyle/>
          <a:p>
            <a:endParaRPr lang="en-US" sz="1500">
              <a:latin typeface="Aptos" panose="020B0004020202020204" pitchFamily="34" charset="0"/>
            </a:endParaRPr>
          </a:p>
        </p:txBody>
      </p:sp>
      <p:pic>
        <p:nvPicPr>
          <p:cNvPr id="18" name="Image 2" descr="preencoded.png">
            <a:extLst>
              <a:ext uri="{FF2B5EF4-FFF2-40B4-BE49-F238E27FC236}">
                <a16:creationId xmlns:a16="http://schemas.microsoft.com/office/drawing/2014/main" id="{3BC9616F-ABAA-369D-22A2-395931C59462}"/>
              </a:ext>
            </a:extLst>
          </p:cNvPr>
          <p:cNvPicPr>
            <a:picLocks noChangeAspect="1"/>
          </p:cNvPicPr>
          <p:nvPr/>
        </p:nvPicPr>
        <p:blipFill>
          <a:blip r:embed="rId5"/>
          <a:stretch>
            <a:fillRect/>
          </a:stretch>
        </p:blipFill>
        <p:spPr>
          <a:xfrm>
            <a:off x="6222377" y="2004947"/>
            <a:ext cx="496094" cy="496094"/>
          </a:xfrm>
          <a:prstGeom prst="rect">
            <a:avLst/>
          </a:prstGeom>
        </p:spPr>
      </p:pic>
      <p:pic>
        <p:nvPicPr>
          <p:cNvPr id="19" name="Image 3" descr="preencoded.png">
            <a:extLst>
              <a:ext uri="{FF2B5EF4-FFF2-40B4-BE49-F238E27FC236}">
                <a16:creationId xmlns:a16="http://schemas.microsoft.com/office/drawing/2014/main" id="{99825534-7521-2193-40F2-59C1487C15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8803" y="2141273"/>
            <a:ext cx="223243" cy="223243"/>
          </a:xfrm>
          <a:prstGeom prst="rect">
            <a:avLst/>
          </a:prstGeom>
        </p:spPr>
      </p:pic>
      <p:sp>
        <p:nvSpPr>
          <p:cNvPr id="20" name="Text 6">
            <a:extLst>
              <a:ext uri="{FF2B5EF4-FFF2-40B4-BE49-F238E27FC236}">
                <a16:creationId xmlns:a16="http://schemas.microsoft.com/office/drawing/2014/main" id="{7633CB8D-7B32-1AA4-AC50-E364D19D2E41}"/>
              </a:ext>
            </a:extLst>
          </p:cNvPr>
          <p:cNvSpPr/>
          <p:nvPr/>
        </p:nvSpPr>
        <p:spPr>
          <a:xfrm>
            <a:off x="6222377" y="2666339"/>
            <a:ext cx="2832100" cy="258465"/>
          </a:xfrm>
          <a:prstGeom prst="rect">
            <a:avLst/>
          </a:prstGeom>
          <a:noFill/>
          <a:ln/>
        </p:spPr>
        <p:txBody>
          <a:bodyPr wrap="none" lIns="0" tIns="0" rIns="0" bIns="0" rtlCol="0" anchor="t"/>
          <a:lstStyle/>
          <a:p>
            <a:pPr>
              <a:lnSpc>
                <a:spcPts val="2000"/>
              </a:lnSpc>
            </a:pPr>
            <a:r>
              <a:rPr lang="en-US" sz="1600" dirty="0">
                <a:solidFill>
                  <a:srgbClr val="15213F"/>
                </a:solidFill>
                <a:latin typeface="Aptos" panose="020B0004020202020204" pitchFamily="34" charset="0"/>
                <a:ea typeface="Roboto Slab" pitchFamily="34" charset="-122"/>
                <a:cs typeface="Roboto Slab" pitchFamily="34" charset="-120"/>
              </a:rPr>
              <a:t>70</a:t>
            </a:r>
            <a:r>
              <a:rPr lang="en-US" sz="1600">
                <a:solidFill>
                  <a:srgbClr val="15213F"/>
                </a:solidFill>
                <a:latin typeface="Aptos" panose="020B0004020202020204" pitchFamily="34" charset="0"/>
                <a:ea typeface="Roboto Slab" pitchFamily="34" charset="-122"/>
                <a:cs typeface="Roboto Slab" pitchFamily="34" charset="-120"/>
              </a:rPr>
              <a:t>% Manual Effort Reduction</a:t>
            </a:r>
            <a:endParaRPr lang="en-US" sz="1600">
              <a:latin typeface="Aptos" panose="020B0004020202020204" pitchFamily="34" charset="0"/>
            </a:endParaRPr>
          </a:p>
        </p:txBody>
      </p:sp>
      <p:sp>
        <p:nvSpPr>
          <p:cNvPr id="22" name="Shape 8">
            <a:extLst>
              <a:ext uri="{FF2B5EF4-FFF2-40B4-BE49-F238E27FC236}">
                <a16:creationId xmlns:a16="http://schemas.microsoft.com/office/drawing/2014/main" id="{7DA4618C-4C12-41EC-3C07-F4957AA534BA}"/>
              </a:ext>
            </a:extLst>
          </p:cNvPr>
          <p:cNvSpPr/>
          <p:nvPr/>
        </p:nvSpPr>
        <p:spPr>
          <a:xfrm>
            <a:off x="539921" y="4071299"/>
            <a:ext cx="5351859" cy="2011002"/>
          </a:xfrm>
          <a:prstGeom prst="roundRect">
            <a:avLst>
              <a:gd name="adj" fmla="val 1537"/>
            </a:avLst>
          </a:prstGeom>
          <a:solidFill>
            <a:srgbClr val="E9ECF2"/>
          </a:solidFill>
          <a:ln/>
        </p:spPr>
        <p:txBody>
          <a:bodyPr/>
          <a:lstStyle/>
          <a:p>
            <a:endParaRPr lang="en-US" sz="1500">
              <a:latin typeface="Aptos" panose="020B0004020202020204" pitchFamily="34" charset="0"/>
            </a:endParaRPr>
          </a:p>
        </p:txBody>
      </p:sp>
      <p:pic>
        <p:nvPicPr>
          <p:cNvPr id="23" name="Image 4" descr="preencoded.png">
            <a:extLst>
              <a:ext uri="{FF2B5EF4-FFF2-40B4-BE49-F238E27FC236}">
                <a16:creationId xmlns:a16="http://schemas.microsoft.com/office/drawing/2014/main" id="{7BF9D245-5C22-4849-13D8-122241EABCC3}"/>
              </a:ext>
            </a:extLst>
          </p:cNvPr>
          <p:cNvPicPr>
            <a:picLocks noChangeAspect="1"/>
          </p:cNvPicPr>
          <p:nvPr/>
        </p:nvPicPr>
        <p:blipFill>
          <a:blip r:embed="rId8"/>
          <a:stretch>
            <a:fillRect/>
          </a:stretch>
        </p:blipFill>
        <p:spPr>
          <a:xfrm>
            <a:off x="705220" y="4236597"/>
            <a:ext cx="496094" cy="496094"/>
          </a:xfrm>
          <a:prstGeom prst="rect">
            <a:avLst/>
          </a:prstGeom>
        </p:spPr>
      </p:pic>
      <p:pic>
        <p:nvPicPr>
          <p:cNvPr id="24" name="Image 5" descr="preencoded.png">
            <a:extLst>
              <a:ext uri="{FF2B5EF4-FFF2-40B4-BE49-F238E27FC236}">
                <a16:creationId xmlns:a16="http://schemas.microsoft.com/office/drawing/2014/main" id="{08E80B12-A8D6-B710-EE73-44E4C31B6A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1645" y="4372924"/>
            <a:ext cx="223243" cy="223243"/>
          </a:xfrm>
          <a:prstGeom prst="rect">
            <a:avLst/>
          </a:prstGeom>
        </p:spPr>
      </p:pic>
      <p:sp>
        <p:nvSpPr>
          <p:cNvPr id="25" name="Text 9">
            <a:extLst>
              <a:ext uri="{FF2B5EF4-FFF2-40B4-BE49-F238E27FC236}">
                <a16:creationId xmlns:a16="http://schemas.microsoft.com/office/drawing/2014/main" id="{898C09EB-7387-834F-BA8D-37533A7119F6}"/>
              </a:ext>
            </a:extLst>
          </p:cNvPr>
          <p:cNvSpPr/>
          <p:nvPr/>
        </p:nvSpPr>
        <p:spPr>
          <a:xfrm>
            <a:off x="705219" y="4897989"/>
            <a:ext cx="2311003" cy="258465"/>
          </a:xfrm>
          <a:prstGeom prst="rect">
            <a:avLst/>
          </a:prstGeom>
          <a:noFill/>
          <a:ln/>
        </p:spPr>
        <p:txBody>
          <a:bodyPr wrap="none" lIns="0" tIns="0" rIns="0" bIns="0" rtlCol="0" anchor="t"/>
          <a:lstStyle/>
          <a:p>
            <a:pPr>
              <a:lnSpc>
                <a:spcPts val="2000"/>
              </a:lnSpc>
            </a:pPr>
            <a:r>
              <a:rPr lang="en-US" sz="1600">
                <a:solidFill>
                  <a:srgbClr val="15213F"/>
                </a:solidFill>
                <a:latin typeface="Aptos" panose="020B0004020202020204" pitchFamily="34" charset="0"/>
                <a:ea typeface="Roboto Slab" pitchFamily="34" charset="-122"/>
                <a:cs typeface="Roboto Slab" pitchFamily="34" charset="-120"/>
              </a:rPr>
              <a:t>Data quality surveillance</a:t>
            </a:r>
            <a:endParaRPr lang="en-US" sz="1600">
              <a:latin typeface="Aptos" panose="020B0004020202020204" pitchFamily="34" charset="0"/>
            </a:endParaRPr>
          </a:p>
        </p:txBody>
      </p:sp>
      <p:sp>
        <p:nvSpPr>
          <p:cNvPr id="26" name="Text 10">
            <a:extLst>
              <a:ext uri="{FF2B5EF4-FFF2-40B4-BE49-F238E27FC236}">
                <a16:creationId xmlns:a16="http://schemas.microsoft.com/office/drawing/2014/main" id="{6339DB56-8870-B78B-CAA7-88B910223F4A}"/>
              </a:ext>
            </a:extLst>
          </p:cNvPr>
          <p:cNvSpPr/>
          <p:nvPr/>
        </p:nvSpPr>
        <p:spPr>
          <a:xfrm>
            <a:off x="705219" y="5255672"/>
            <a:ext cx="5021263" cy="264617"/>
          </a:xfrm>
          <a:prstGeom prst="rect">
            <a:avLst/>
          </a:prstGeom>
          <a:noFill/>
          <a:ln/>
        </p:spPr>
        <p:txBody>
          <a:bodyPr wrap="none" lIns="0" tIns="0" rIns="0" bIns="0" rtlCol="0" anchor="t"/>
          <a:lstStyle/>
          <a:p>
            <a:pPr>
              <a:lnSpc>
                <a:spcPts val="2083"/>
              </a:lnSpc>
            </a:pPr>
            <a:endParaRPr lang="en-US" sz="1292">
              <a:latin typeface="Aptos" panose="020B0004020202020204" pitchFamily="34" charset="0"/>
            </a:endParaRPr>
          </a:p>
        </p:txBody>
      </p:sp>
      <p:sp>
        <p:nvSpPr>
          <p:cNvPr id="27" name="Shape 11">
            <a:extLst>
              <a:ext uri="{FF2B5EF4-FFF2-40B4-BE49-F238E27FC236}">
                <a16:creationId xmlns:a16="http://schemas.microsoft.com/office/drawing/2014/main" id="{7AED6B00-4B2B-C491-6D95-DADD2112CA61}"/>
              </a:ext>
            </a:extLst>
          </p:cNvPr>
          <p:cNvSpPr/>
          <p:nvPr/>
        </p:nvSpPr>
        <p:spPr>
          <a:xfrm>
            <a:off x="6057079" y="4071299"/>
            <a:ext cx="5351859" cy="2011002"/>
          </a:xfrm>
          <a:prstGeom prst="roundRect">
            <a:avLst>
              <a:gd name="adj" fmla="val 1537"/>
            </a:avLst>
          </a:prstGeom>
          <a:solidFill>
            <a:srgbClr val="E9ECF2"/>
          </a:solidFill>
          <a:ln/>
        </p:spPr>
        <p:txBody>
          <a:bodyPr/>
          <a:lstStyle/>
          <a:p>
            <a:endParaRPr lang="en-US" sz="1500">
              <a:latin typeface="Aptos" panose="020B0004020202020204" pitchFamily="34" charset="0"/>
            </a:endParaRPr>
          </a:p>
        </p:txBody>
      </p:sp>
      <p:pic>
        <p:nvPicPr>
          <p:cNvPr id="28" name="Image 6" descr="preencoded.png">
            <a:extLst>
              <a:ext uri="{FF2B5EF4-FFF2-40B4-BE49-F238E27FC236}">
                <a16:creationId xmlns:a16="http://schemas.microsoft.com/office/drawing/2014/main" id="{DE1B2DBD-CBD0-394F-996C-AAF6C471FB68}"/>
              </a:ext>
            </a:extLst>
          </p:cNvPr>
          <p:cNvPicPr>
            <a:picLocks noChangeAspect="1"/>
          </p:cNvPicPr>
          <p:nvPr/>
        </p:nvPicPr>
        <p:blipFill>
          <a:blip r:embed="rId11"/>
          <a:stretch>
            <a:fillRect/>
          </a:stretch>
        </p:blipFill>
        <p:spPr>
          <a:xfrm>
            <a:off x="6222377" y="4236597"/>
            <a:ext cx="496094" cy="496094"/>
          </a:xfrm>
          <a:prstGeom prst="rect">
            <a:avLst/>
          </a:prstGeom>
        </p:spPr>
      </p:pic>
      <p:pic>
        <p:nvPicPr>
          <p:cNvPr id="29" name="Image 7" descr="preencoded.png">
            <a:extLst>
              <a:ext uri="{FF2B5EF4-FFF2-40B4-BE49-F238E27FC236}">
                <a16:creationId xmlns:a16="http://schemas.microsoft.com/office/drawing/2014/main" id="{9AFB2FE7-5215-4864-BE4C-6D4B69457F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58803" y="4372924"/>
            <a:ext cx="223243" cy="223243"/>
          </a:xfrm>
          <a:prstGeom prst="rect">
            <a:avLst/>
          </a:prstGeom>
        </p:spPr>
      </p:pic>
      <p:sp>
        <p:nvSpPr>
          <p:cNvPr id="30" name="Text 12">
            <a:extLst>
              <a:ext uri="{FF2B5EF4-FFF2-40B4-BE49-F238E27FC236}">
                <a16:creationId xmlns:a16="http://schemas.microsoft.com/office/drawing/2014/main" id="{CB5D9DF5-6C37-E27A-B254-207366EA432F}"/>
              </a:ext>
            </a:extLst>
          </p:cNvPr>
          <p:cNvSpPr/>
          <p:nvPr/>
        </p:nvSpPr>
        <p:spPr>
          <a:xfrm>
            <a:off x="6222377" y="4897989"/>
            <a:ext cx="3582293" cy="258465"/>
          </a:xfrm>
          <a:prstGeom prst="rect">
            <a:avLst/>
          </a:prstGeom>
          <a:noFill/>
          <a:ln/>
        </p:spPr>
        <p:txBody>
          <a:bodyPr wrap="none" lIns="0" tIns="0" rIns="0" bIns="0" rtlCol="0" anchor="t"/>
          <a:lstStyle/>
          <a:p>
            <a:pPr>
              <a:lnSpc>
                <a:spcPts val="2000"/>
              </a:lnSpc>
            </a:pPr>
            <a:endParaRPr lang="en-US" sz="1625">
              <a:latin typeface="Aptos" panose="020B0004020202020204" pitchFamily="34" charset="0"/>
            </a:endParaRPr>
          </a:p>
        </p:txBody>
      </p:sp>
      <p:sp>
        <p:nvSpPr>
          <p:cNvPr id="31" name="Text 13">
            <a:extLst>
              <a:ext uri="{FF2B5EF4-FFF2-40B4-BE49-F238E27FC236}">
                <a16:creationId xmlns:a16="http://schemas.microsoft.com/office/drawing/2014/main" id="{B66AC60C-546D-EF5D-77E6-68A6DF2B18BA}"/>
              </a:ext>
            </a:extLst>
          </p:cNvPr>
          <p:cNvSpPr/>
          <p:nvPr/>
        </p:nvSpPr>
        <p:spPr>
          <a:xfrm>
            <a:off x="6222377" y="5255672"/>
            <a:ext cx="5021263" cy="264617"/>
          </a:xfrm>
          <a:prstGeom prst="rect">
            <a:avLst/>
          </a:prstGeom>
          <a:noFill/>
          <a:ln/>
        </p:spPr>
        <p:txBody>
          <a:bodyPr wrap="none" lIns="0" tIns="0" rIns="0" bIns="0" rtlCol="0" anchor="t"/>
          <a:lstStyle/>
          <a:p>
            <a:pPr>
              <a:lnSpc>
                <a:spcPts val="2083"/>
              </a:lnSpc>
            </a:pPr>
            <a:r>
              <a:rPr lang="en-US" sz="1292">
                <a:solidFill>
                  <a:srgbClr val="15213F"/>
                </a:solidFill>
                <a:latin typeface="Aptos" panose="020B0004020202020204" pitchFamily="34" charset="0"/>
                <a:ea typeface="Roboto" pitchFamily="34" charset="-122"/>
                <a:cs typeface="Roboto" pitchFamily="34" charset="-120"/>
              </a:rPr>
              <a:t>Solution scales effortlessly with fleet size and across different Regions.</a:t>
            </a:r>
          </a:p>
        </p:txBody>
      </p:sp>
      <p:sp>
        <p:nvSpPr>
          <p:cNvPr id="2" name="TextBox 1">
            <a:extLst>
              <a:ext uri="{FF2B5EF4-FFF2-40B4-BE49-F238E27FC236}">
                <a16:creationId xmlns:a16="http://schemas.microsoft.com/office/drawing/2014/main" id="{741002E1-C0AA-CC6B-37C9-786E2179971F}"/>
              </a:ext>
            </a:extLst>
          </p:cNvPr>
          <p:cNvSpPr txBox="1"/>
          <p:nvPr/>
        </p:nvSpPr>
        <p:spPr>
          <a:xfrm>
            <a:off x="6131944" y="4752623"/>
            <a:ext cx="5186562" cy="341568"/>
          </a:xfrm>
          <a:prstGeom prst="rect">
            <a:avLst/>
          </a:prstGeom>
          <a:noFill/>
        </p:spPr>
        <p:txBody>
          <a:bodyPr wrap="square" rtlCol="0">
            <a:spAutoFit/>
          </a:bodyPr>
          <a:lstStyle/>
          <a:p>
            <a:pPr>
              <a:lnSpc>
                <a:spcPts val="2000"/>
              </a:lnSpc>
            </a:pPr>
            <a:r>
              <a:rPr lang="en-US" sz="1600">
                <a:solidFill>
                  <a:srgbClr val="15213F"/>
                </a:solidFill>
                <a:latin typeface="Aptos" panose="020B0004020202020204" pitchFamily="34" charset="0"/>
                <a:ea typeface="Roboto Slab" pitchFamily="34" charset="-122"/>
                <a:cs typeface="Roboto Slab" pitchFamily="34" charset="-120"/>
              </a:rPr>
              <a:t>Natural Scalability</a:t>
            </a:r>
            <a:endParaRPr lang="en-US" sz="1600">
              <a:latin typeface="Aptos" panose="020B0004020202020204" pitchFamily="34" charset="0"/>
            </a:endParaRPr>
          </a:p>
        </p:txBody>
      </p:sp>
      <p:sp>
        <p:nvSpPr>
          <p:cNvPr id="4" name="TextBox 3">
            <a:extLst>
              <a:ext uri="{FF2B5EF4-FFF2-40B4-BE49-F238E27FC236}">
                <a16:creationId xmlns:a16="http://schemas.microsoft.com/office/drawing/2014/main" id="{6D4D5F9A-F55A-DF52-E75E-85759B88986F}"/>
              </a:ext>
            </a:extLst>
          </p:cNvPr>
          <p:cNvSpPr txBox="1"/>
          <p:nvPr/>
        </p:nvSpPr>
        <p:spPr>
          <a:xfrm>
            <a:off x="6131944" y="3013240"/>
            <a:ext cx="5276994" cy="613373"/>
          </a:xfrm>
          <a:prstGeom prst="rect">
            <a:avLst/>
          </a:prstGeom>
          <a:noFill/>
        </p:spPr>
        <p:txBody>
          <a:bodyPr wrap="square">
            <a:spAutoFit/>
          </a:bodyPr>
          <a:lstStyle/>
          <a:p>
            <a:pPr>
              <a:lnSpc>
                <a:spcPts val="2083"/>
              </a:lnSpc>
            </a:pPr>
            <a:r>
              <a:rPr lang="en-US" sz="1400">
                <a:solidFill>
                  <a:srgbClr val="15213F"/>
                </a:solidFill>
                <a:effectLst/>
                <a:latin typeface="Aptos" panose="020B0004020202020204" pitchFamily="34" charset="0"/>
              </a:rPr>
              <a:t>Manual tasks for status consolidation have significantly decreased, reducing workload without adding headcount.</a:t>
            </a:r>
            <a:endParaRPr lang="en-US" sz="1400">
              <a:latin typeface="Aptos" panose="020B0004020202020204" pitchFamily="34" charset="0"/>
            </a:endParaRPr>
          </a:p>
        </p:txBody>
      </p:sp>
      <p:sp>
        <p:nvSpPr>
          <p:cNvPr id="12" name="TextBox 11">
            <a:extLst>
              <a:ext uri="{FF2B5EF4-FFF2-40B4-BE49-F238E27FC236}">
                <a16:creationId xmlns:a16="http://schemas.microsoft.com/office/drawing/2014/main" id="{9CA87C3A-76C1-DF94-6A27-4FF6F03F214D}"/>
              </a:ext>
            </a:extLst>
          </p:cNvPr>
          <p:cNvSpPr txBox="1"/>
          <p:nvPr/>
        </p:nvSpPr>
        <p:spPr>
          <a:xfrm>
            <a:off x="615623" y="5315772"/>
            <a:ext cx="5276157" cy="613373"/>
          </a:xfrm>
          <a:prstGeom prst="rect">
            <a:avLst/>
          </a:prstGeom>
          <a:noFill/>
        </p:spPr>
        <p:txBody>
          <a:bodyPr wrap="square">
            <a:spAutoFit/>
          </a:bodyPr>
          <a:lstStyle/>
          <a:p>
            <a:pPr>
              <a:lnSpc>
                <a:spcPts val="2083"/>
              </a:lnSpc>
            </a:pPr>
            <a:r>
              <a:rPr lang="en-US" sz="1400">
                <a:solidFill>
                  <a:srgbClr val="15213F"/>
                </a:solidFill>
                <a:effectLst/>
                <a:latin typeface="Aptos" panose="020B0004020202020204" pitchFamily="34" charset="0"/>
              </a:rPr>
              <a:t>New way highlights gaps in original sources and reinforces corrections at their origin, improving the overall process.</a:t>
            </a:r>
            <a:endParaRPr lang="en-US" sz="1400">
              <a:latin typeface="Aptos" panose="020B0004020202020204" pitchFamily="34" charset="0"/>
            </a:endParaRPr>
          </a:p>
        </p:txBody>
      </p:sp>
    </p:spTree>
    <p:extLst>
      <p:ext uri="{BB962C8B-B14F-4D97-AF65-F5344CB8AC3E}">
        <p14:creationId xmlns:p14="http://schemas.microsoft.com/office/powerpoint/2010/main" val="1020362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CE2E6-4CAF-4DB7-9D7E-630CEC3932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7B965B-480F-9D69-5868-328436F31FF7}"/>
              </a:ext>
            </a:extLst>
          </p:cNvPr>
          <p:cNvSpPr>
            <a:spLocks noGrp="1"/>
          </p:cNvSpPr>
          <p:nvPr>
            <p:ph type="title"/>
          </p:nvPr>
        </p:nvSpPr>
        <p:spPr>
          <a:xfrm>
            <a:off x="407988" y="221954"/>
            <a:ext cx="9011924" cy="341632"/>
          </a:xfrm>
          <a:noFill/>
        </p:spPr>
        <p:txBody>
          <a:bodyPr vert="horz" wrap="square" lIns="91440" tIns="45720" rIns="91440" bIns="45720" rtlCol="0" anchor="ctr">
            <a:spAutoFit/>
          </a:bodyPr>
          <a:lstStyle/>
          <a:p>
            <a:r>
              <a:rPr lang="en-US" sz="1800" b="1">
                <a:latin typeface="Open sans" panose="020B0606030504020204" pitchFamily="34" charset="0"/>
                <a:ea typeface="Open sans" panose="020B0606030504020204" pitchFamily="34" charset="0"/>
                <a:cs typeface="Open sans" panose="020B0606030504020204" pitchFamily="34" charset="0"/>
              </a:rPr>
              <a:t>Manhours savings – Metering Technician</a:t>
            </a:r>
          </a:p>
        </p:txBody>
      </p:sp>
      <p:sp>
        <p:nvSpPr>
          <p:cNvPr id="3" name="Footer Placeholder 2">
            <a:extLst>
              <a:ext uri="{FF2B5EF4-FFF2-40B4-BE49-F238E27FC236}">
                <a16:creationId xmlns:a16="http://schemas.microsoft.com/office/drawing/2014/main" id="{D6D63FA8-0767-D805-C1A6-7692AAD9DE5C}"/>
              </a:ext>
            </a:extLst>
          </p:cNvPr>
          <p:cNvSpPr>
            <a:spLocks noGrp="1"/>
          </p:cNvSpPr>
          <p:nvPr>
            <p:ph type="ftr" sz="quarter" idx="10"/>
          </p:nvPr>
        </p:nvSpPr>
        <p:spPr/>
        <p:txBody>
          <a:bodyPr/>
          <a:lstStyle/>
          <a:p>
            <a:r>
              <a:rPr lang="fr-FR"/>
              <a:t>© SBM Offshore 2023. All rights reserved. www.sbmoffshore.com</a:t>
            </a:r>
          </a:p>
        </p:txBody>
      </p:sp>
      <p:sp>
        <p:nvSpPr>
          <p:cNvPr id="4" name="Slide Number Placeholder 3">
            <a:extLst>
              <a:ext uri="{FF2B5EF4-FFF2-40B4-BE49-F238E27FC236}">
                <a16:creationId xmlns:a16="http://schemas.microsoft.com/office/drawing/2014/main" id="{79CDC355-790C-C000-55E5-0CDC5C2D697B}"/>
              </a:ext>
            </a:extLst>
          </p:cNvPr>
          <p:cNvSpPr>
            <a:spLocks noGrp="1"/>
          </p:cNvSpPr>
          <p:nvPr>
            <p:ph type="sldNum" sz="quarter" idx="11"/>
          </p:nvPr>
        </p:nvSpPr>
        <p:spPr/>
        <p:txBody>
          <a:bodyPr/>
          <a:lstStyle/>
          <a:p>
            <a:fld id="{B07B8046-5099-5A4D-8E74-E863D84FE29A}" type="slidenum">
              <a:rPr lang="fr-FR" smtClean="0"/>
              <a:pPr/>
              <a:t>17</a:t>
            </a:fld>
            <a:endParaRPr lang="fr-FR"/>
          </a:p>
        </p:txBody>
      </p:sp>
      <p:cxnSp>
        <p:nvCxnSpPr>
          <p:cNvPr id="5" name="Straight Connector 4">
            <a:extLst>
              <a:ext uri="{FF2B5EF4-FFF2-40B4-BE49-F238E27FC236}">
                <a16:creationId xmlns:a16="http://schemas.microsoft.com/office/drawing/2014/main" id="{B6EDF24D-EC93-9CE3-F6DC-349C29B03C0C}"/>
              </a:ext>
            </a:extLst>
          </p:cNvPr>
          <p:cNvCxnSpPr/>
          <p:nvPr/>
        </p:nvCxnSpPr>
        <p:spPr>
          <a:xfrm>
            <a:off x="2911122" y="806827"/>
            <a:ext cx="0" cy="49312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86B3C06-440B-19A5-3365-78BCDC2BB658}"/>
              </a:ext>
            </a:extLst>
          </p:cNvPr>
          <p:cNvCxnSpPr/>
          <p:nvPr/>
        </p:nvCxnSpPr>
        <p:spPr>
          <a:xfrm>
            <a:off x="5215893" y="806827"/>
            <a:ext cx="0" cy="49312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C43DB0A-B8E1-B0B9-9970-4C7FFB911DA5}"/>
              </a:ext>
            </a:extLst>
          </p:cNvPr>
          <p:cNvSpPr/>
          <p:nvPr/>
        </p:nvSpPr>
        <p:spPr>
          <a:xfrm>
            <a:off x="704077" y="957412"/>
            <a:ext cx="2109319" cy="48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DAILY</a:t>
            </a:r>
          </a:p>
        </p:txBody>
      </p:sp>
      <p:sp>
        <p:nvSpPr>
          <p:cNvPr id="8" name="Rectangle 7">
            <a:extLst>
              <a:ext uri="{FF2B5EF4-FFF2-40B4-BE49-F238E27FC236}">
                <a16:creationId xmlns:a16="http://schemas.microsoft.com/office/drawing/2014/main" id="{AA7EB9A7-7861-0BC4-2FD6-8DEA23F5BEF8}"/>
              </a:ext>
            </a:extLst>
          </p:cNvPr>
          <p:cNvSpPr/>
          <p:nvPr/>
        </p:nvSpPr>
        <p:spPr>
          <a:xfrm>
            <a:off x="3008848" y="957412"/>
            <a:ext cx="2109319" cy="486576"/>
          </a:xfrm>
          <a:prstGeom prst="rect">
            <a:avLst/>
          </a:prstGeom>
          <a:solidFill>
            <a:srgbClr val="8C8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WEEKLY</a:t>
            </a:r>
          </a:p>
        </p:txBody>
      </p:sp>
      <p:sp>
        <p:nvSpPr>
          <p:cNvPr id="9" name="Rectangle 8">
            <a:extLst>
              <a:ext uri="{FF2B5EF4-FFF2-40B4-BE49-F238E27FC236}">
                <a16:creationId xmlns:a16="http://schemas.microsoft.com/office/drawing/2014/main" id="{F145B756-6808-A531-D2A0-85F4C187F1EF}"/>
              </a:ext>
            </a:extLst>
          </p:cNvPr>
          <p:cNvSpPr/>
          <p:nvPr/>
        </p:nvSpPr>
        <p:spPr>
          <a:xfrm>
            <a:off x="5313619" y="957412"/>
            <a:ext cx="2109319" cy="48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MONTHLY</a:t>
            </a:r>
          </a:p>
        </p:txBody>
      </p:sp>
      <p:sp>
        <p:nvSpPr>
          <p:cNvPr id="10" name="Rectangle 9">
            <a:extLst>
              <a:ext uri="{FF2B5EF4-FFF2-40B4-BE49-F238E27FC236}">
                <a16:creationId xmlns:a16="http://schemas.microsoft.com/office/drawing/2014/main" id="{F620F8AC-D14F-8605-90FE-64CF8A351336}"/>
              </a:ext>
            </a:extLst>
          </p:cNvPr>
          <p:cNvSpPr/>
          <p:nvPr/>
        </p:nvSpPr>
        <p:spPr>
          <a:xfrm>
            <a:off x="704077" y="2884333"/>
            <a:ext cx="2109319" cy="369332"/>
          </a:xfrm>
          <a:prstGeom prst="rect">
            <a:avLst/>
          </a:prstGeom>
        </p:spPr>
        <p:txBody>
          <a:bodyPr wrap="square" lIns="0" tIns="0" rIns="0" bIns="0" anchor="t">
            <a:spAutoFit/>
          </a:bodyPr>
          <a:lstStyle/>
          <a:p>
            <a:pPr algn="ctr"/>
            <a:r>
              <a:rPr lang="en-US" sz="2400">
                <a:solidFill>
                  <a:schemeClr val="accent1"/>
                </a:solidFill>
              </a:rPr>
              <a:t>1,4 hours/day</a:t>
            </a:r>
          </a:p>
        </p:txBody>
      </p:sp>
      <p:sp>
        <p:nvSpPr>
          <p:cNvPr id="11" name="Rectangle 10">
            <a:extLst>
              <a:ext uri="{FF2B5EF4-FFF2-40B4-BE49-F238E27FC236}">
                <a16:creationId xmlns:a16="http://schemas.microsoft.com/office/drawing/2014/main" id="{52D9C1BA-8662-6632-4DD2-34D18CF63FCA}"/>
              </a:ext>
            </a:extLst>
          </p:cNvPr>
          <p:cNvSpPr/>
          <p:nvPr/>
        </p:nvSpPr>
        <p:spPr>
          <a:xfrm>
            <a:off x="3008848" y="2884333"/>
            <a:ext cx="2109319" cy="369332"/>
          </a:xfrm>
          <a:prstGeom prst="rect">
            <a:avLst/>
          </a:prstGeom>
        </p:spPr>
        <p:txBody>
          <a:bodyPr wrap="square" lIns="0" tIns="0" rIns="0" bIns="0" anchor="t">
            <a:spAutoFit/>
          </a:bodyPr>
          <a:lstStyle/>
          <a:p>
            <a:pPr algn="ctr"/>
            <a:r>
              <a:rPr lang="en-US" sz="2400">
                <a:solidFill>
                  <a:srgbClr val="8C8C0A"/>
                </a:solidFill>
              </a:rPr>
              <a:t>2,0 hours/week</a:t>
            </a:r>
          </a:p>
        </p:txBody>
      </p:sp>
      <p:sp>
        <p:nvSpPr>
          <p:cNvPr id="12" name="Rectangle 11">
            <a:extLst>
              <a:ext uri="{FF2B5EF4-FFF2-40B4-BE49-F238E27FC236}">
                <a16:creationId xmlns:a16="http://schemas.microsoft.com/office/drawing/2014/main" id="{7B6970F5-3D36-2461-5876-E5C8E7DDB5D7}"/>
              </a:ext>
            </a:extLst>
          </p:cNvPr>
          <p:cNvSpPr/>
          <p:nvPr/>
        </p:nvSpPr>
        <p:spPr>
          <a:xfrm>
            <a:off x="5313618" y="2884333"/>
            <a:ext cx="2109319" cy="369332"/>
          </a:xfrm>
          <a:prstGeom prst="rect">
            <a:avLst/>
          </a:prstGeom>
        </p:spPr>
        <p:txBody>
          <a:bodyPr wrap="square" lIns="0" tIns="0" rIns="0" bIns="0" anchor="t">
            <a:spAutoFit/>
          </a:bodyPr>
          <a:lstStyle/>
          <a:p>
            <a:pPr algn="ctr"/>
            <a:r>
              <a:rPr lang="en-US" sz="2400">
                <a:solidFill>
                  <a:schemeClr val="accent1"/>
                </a:solidFill>
              </a:rPr>
              <a:t>5,0 hours/month</a:t>
            </a:r>
          </a:p>
        </p:txBody>
      </p:sp>
      <p:sp>
        <p:nvSpPr>
          <p:cNvPr id="13" name="Rectangle 12">
            <a:extLst>
              <a:ext uri="{FF2B5EF4-FFF2-40B4-BE49-F238E27FC236}">
                <a16:creationId xmlns:a16="http://schemas.microsoft.com/office/drawing/2014/main" id="{79083ED3-3216-175B-90F8-EDBA0F35D4CE}"/>
              </a:ext>
            </a:extLst>
          </p:cNvPr>
          <p:cNvSpPr/>
          <p:nvPr/>
        </p:nvSpPr>
        <p:spPr>
          <a:xfrm>
            <a:off x="704069" y="3402256"/>
            <a:ext cx="2109319" cy="1400383"/>
          </a:xfrm>
          <a:prstGeom prst="rect">
            <a:avLst/>
          </a:prstGeom>
        </p:spPr>
        <p:txBody>
          <a:bodyPr wrap="square" anchor="t">
            <a:spAutoFit/>
          </a:bodyPr>
          <a:lstStyle/>
          <a:p>
            <a:pPr marL="114300" indent="-114300">
              <a:spcBef>
                <a:spcPts val="600"/>
              </a:spcBef>
              <a:buClr>
                <a:schemeClr val="accent1"/>
              </a:buClr>
              <a:buFont typeface="Corbel" panose="020B0503020204020204" pitchFamily="34" charset="0"/>
              <a:buChar char="›"/>
            </a:pPr>
            <a:r>
              <a:rPr lang="en-US" sz="1400"/>
              <a:t>ANP production reports</a:t>
            </a:r>
          </a:p>
          <a:p>
            <a:pPr marL="114300" indent="-114300">
              <a:spcBef>
                <a:spcPts val="600"/>
              </a:spcBef>
              <a:buClr>
                <a:schemeClr val="accent1"/>
              </a:buClr>
              <a:buFont typeface="Corbel" panose="020B0503020204020204" pitchFamily="34" charset="0"/>
              <a:buChar char="›"/>
            </a:pPr>
            <a:r>
              <a:rPr lang="en-US" sz="1400"/>
              <a:t>Trend evaluation for failure notifications</a:t>
            </a:r>
          </a:p>
          <a:p>
            <a:pPr marL="114300" indent="-114300">
              <a:spcBef>
                <a:spcPts val="600"/>
              </a:spcBef>
              <a:buClr>
                <a:schemeClr val="accent1"/>
              </a:buClr>
              <a:buFont typeface="Corbel" panose="020B0503020204020204" pitchFamily="34" charset="0"/>
              <a:buChar char="›"/>
            </a:pPr>
            <a:r>
              <a:rPr lang="en-US" sz="1400"/>
              <a:t>Oil density update</a:t>
            </a:r>
          </a:p>
          <a:p>
            <a:pPr marL="114300" indent="-114300">
              <a:spcBef>
                <a:spcPts val="600"/>
              </a:spcBef>
              <a:buClr>
                <a:schemeClr val="accent1"/>
              </a:buClr>
              <a:buFont typeface="Corbel" panose="020B0503020204020204" pitchFamily="34" charset="0"/>
              <a:buChar char="›"/>
            </a:pPr>
            <a:r>
              <a:rPr lang="en-US" sz="1400"/>
              <a:t>EST-TOG report</a:t>
            </a:r>
          </a:p>
        </p:txBody>
      </p:sp>
      <p:sp>
        <p:nvSpPr>
          <p:cNvPr id="14" name="Rectangle 13">
            <a:extLst>
              <a:ext uri="{FF2B5EF4-FFF2-40B4-BE49-F238E27FC236}">
                <a16:creationId xmlns:a16="http://schemas.microsoft.com/office/drawing/2014/main" id="{4A01C521-E6D1-317D-394B-55DC8542DA54}"/>
              </a:ext>
            </a:extLst>
          </p:cNvPr>
          <p:cNvSpPr/>
          <p:nvPr/>
        </p:nvSpPr>
        <p:spPr>
          <a:xfrm>
            <a:off x="3008848" y="3402256"/>
            <a:ext cx="2109319" cy="1615827"/>
          </a:xfrm>
          <a:prstGeom prst="rect">
            <a:avLst/>
          </a:prstGeom>
        </p:spPr>
        <p:txBody>
          <a:bodyPr wrap="square" anchor="t">
            <a:spAutoFit/>
          </a:bodyPr>
          <a:lstStyle/>
          <a:p>
            <a:pPr marL="114300" indent="-114300">
              <a:spcBef>
                <a:spcPts val="600"/>
              </a:spcBef>
              <a:buClr>
                <a:schemeClr val="accent2"/>
              </a:buClr>
              <a:buFont typeface="Corbel" panose="020B0503020204020204" pitchFamily="34" charset="0"/>
              <a:buChar char="›"/>
            </a:pPr>
            <a:r>
              <a:rPr lang="en-US" sz="1400"/>
              <a:t>Offloading density update</a:t>
            </a:r>
          </a:p>
          <a:p>
            <a:pPr marL="114300" indent="-114300">
              <a:spcBef>
                <a:spcPts val="600"/>
              </a:spcBef>
              <a:buClr>
                <a:schemeClr val="accent2"/>
              </a:buClr>
              <a:buFont typeface="Corbel" panose="020B0503020204020204" pitchFamily="34" charset="0"/>
              <a:buChar char="›"/>
            </a:pPr>
            <a:r>
              <a:rPr lang="en-US" sz="1400"/>
              <a:t>Issue failure notifications</a:t>
            </a:r>
          </a:p>
          <a:p>
            <a:pPr marL="114300" indent="-114300">
              <a:spcBef>
                <a:spcPts val="600"/>
              </a:spcBef>
              <a:buClr>
                <a:schemeClr val="accent2"/>
              </a:buClr>
              <a:buFont typeface="Corbel" panose="020B0503020204020204" pitchFamily="34" charset="0"/>
              <a:buChar char="›"/>
            </a:pPr>
            <a:r>
              <a:rPr lang="en-US" sz="1400"/>
              <a:t>Update ANP book</a:t>
            </a:r>
          </a:p>
          <a:p>
            <a:pPr marL="114300" indent="-114300">
              <a:spcBef>
                <a:spcPts val="600"/>
              </a:spcBef>
              <a:buClr>
                <a:schemeClr val="accent2"/>
              </a:buClr>
              <a:buFont typeface="Corbel" panose="020B0503020204020204" pitchFamily="34" charset="0"/>
              <a:buChar char="›"/>
            </a:pPr>
            <a:r>
              <a:rPr lang="en-US" sz="1400"/>
              <a:t>Override variables for calibration</a:t>
            </a:r>
          </a:p>
        </p:txBody>
      </p:sp>
      <p:sp>
        <p:nvSpPr>
          <p:cNvPr id="15" name="Rectangle 14">
            <a:extLst>
              <a:ext uri="{FF2B5EF4-FFF2-40B4-BE49-F238E27FC236}">
                <a16:creationId xmlns:a16="http://schemas.microsoft.com/office/drawing/2014/main" id="{8B67F052-4A07-B6C9-333F-2F451CF35C84}"/>
              </a:ext>
            </a:extLst>
          </p:cNvPr>
          <p:cNvSpPr/>
          <p:nvPr/>
        </p:nvSpPr>
        <p:spPr>
          <a:xfrm>
            <a:off x="5313619" y="3402256"/>
            <a:ext cx="2109319" cy="1615827"/>
          </a:xfrm>
          <a:prstGeom prst="rect">
            <a:avLst/>
          </a:prstGeom>
        </p:spPr>
        <p:txBody>
          <a:bodyPr wrap="square" anchor="t">
            <a:spAutoFit/>
          </a:bodyPr>
          <a:lstStyle/>
          <a:p>
            <a:pPr marL="114300" indent="-114300">
              <a:spcBef>
                <a:spcPts val="600"/>
              </a:spcBef>
              <a:buClr>
                <a:schemeClr val="accent1"/>
              </a:buClr>
              <a:buFont typeface="Corbel" panose="020B0503020204020204" pitchFamily="34" charset="0"/>
              <a:buChar char="›"/>
            </a:pPr>
            <a:r>
              <a:rPr lang="en-US" sz="1400"/>
              <a:t>Prepare flow computer for well test + reports</a:t>
            </a:r>
          </a:p>
          <a:p>
            <a:pPr marL="114300" indent="-114300">
              <a:spcBef>
                <a:spcPts val="600"/>
              </a:spcBef>
              <a:buClr>
                <a:schemeClr val="accent1"/>
              </a:buClr>
              <a:buFont typeface="Corbel" panose="020B0503020204020204" pitchFamily="34" charset="0"/>
              <a:buChar char="›"/>
            </a:pPr>
            <a:r>
              <a:rPr lang="en-US" sz="1400"/>
              <a:t>Update gas composition</a:t>
            </a:r>
          </a:p>
          <a:p>
            <a:pPr marL="114300" indent="-114300">
              <a:spcBef>
                <a:spcPts val="600"/>
              </a:spcBef>
              <a:buClr>
                <a:schemeClr val="accent1"/>
              </a:buClr>
              <a:buFont typeface="Corbel" panose="020B0503020204020204" pitchFamily="34" charset="0"/>
              <a:buChar char="›"/>
            </a:pPr>
            <a:r>
              <a:rPr lang="en-US" sz="1400"/>
              <a:t>Update calibration curve</a:t>
            </a:r>
          </a:p>
          <a:p>
            <a:pPr marL="114300" indent="-114300">
              <a:spcBef>
                <a:spcPts val="600"/>
              </a:spcBef>
              <a:buClr>
                <a:schemeClr val="accent1"/>
              </a:buClr>
              <a:buFont typeface="Corbel" panose="020B0503020204020204" pitchFamily="34" charset="0"/>
              <a:buChar char="›"/>
            </a:pPr>
            <a:r>
              <a:rPr lang="en-US" sz="1400"/>
              <a:t>Update dimensional inspection</a:t>
            </a:r>
          </a:p>
        </p:txBody>
      </p:sp>
      <p:pic>
        <p:nvPicPr>
          <p:cNvPr id="16" name="Picture 15">
            <a:extLst>
              <a:ext uri="{FF2B5EF4-FFF2-40B4-BE49-F238E27FC236}">
                <a16:creationId xmlns:a16="http://schemas.microsoft.com/office/drawing/2014/main" id="{00129179-CCC2-9FBF-6E69-B258384372F8}"/>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414285" y="1808779"/>
            <a:ext cx="683721" cy="720000"/>
          </a:xfrm>
          <a:prstGeom prst="rect">
            <a:avLst/>
          </a:prstGeom>
        </p:spPr>
      </p:pic>
      <p:pic>
        <p:nvPicPr>
          <p:cNvPr id="17" name="Picture 16">
            <a:extLst>
              <a:ext uri="{FF2B5EF4-FFF2-40B4-BE49-F238E27FC236}">
                <a16:creationId xmlns:a16="http://schemas.microsoft.com/office/drawing/2014/main" id="{115B17F3-36C8-D28C-5B24-C6EF4420F1FC}"/>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29010" y="1808779"/>
            <a:ext cx="679923" cy="720000"/>
          </a:xfrm>
          <a:prstGeom prst="rect">
            <a:avLst/>
          </a:prstGeom>
        </p:spPr>
      </p:pic>
      <p:pic>
        <p:nvPicPr>
          <p:cNvPr id="18" name="Picture 17">
            <a:extLst>
              <a:ext uri="{FF2B5EF4-FFF2-40B4-BE49-F238E27FC236}">
                <a16:creationId xmlns:a16="http://schemas.microsoft.com/office/drawing/2014/main" id="{C73F77A6-7333-713F-0391-E36F0B6E0B91}"/>
              </a:ext>
            </a:extLst>
          </p:cNvPr>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blip>
          <a:stretch>
            <a:fillRect/>
          </a:stretch>
        </p:blipFill>
        <p:spPr>
          <a:xfrm>
            <a:off x="3724236" y="1808779"/>
            <a:ext cx="678541" cy="720000"/>
          </a:xfrm>
          <a:prstGeom prst="rect">
            <a:avLst/>
          </a:prstGeom>
        </p:spPr>
      </p:pic>
      <p:pic>
        <p:nvPicPr>
          <p:cNvPr id="19" name="Picture 18">
            <a:extLst>
              <a:ext uri="{FF2B5EF4-FFF2-40B4-BE49-F238E27FC236}">
                <a16:creationId xmlns:a16="http://schemas.microsoft.com/office/drawing/2014/main" id="{5A108F4E-200F-75AF-3A1F-D1959BAFABA9}"/>
              </a:ext>
            </a:extLst>
          </p:cNvPr>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892711" y="1229774"/>
            <a:ext cx="3842821" cy="3842821"/>
          </a:xfrm>
          <a:prstGeom prst="rect">
            <a:avLst/>
          </a:prstGeom>
        </p:spPr>
      </p:pic>
      <p:sp>
        <p:nvSpPr>
          <p:cNvPr id="20" name="TextBox 19">
            <a:extLst>
              <a:ext uri="{FF2B5EF4-FFF2-40B4-BE49-F238E27FC236}">
                <a16:creationId xmlns:a16="http://schemas.microsoft.com/office/drawing/2014/main" id="{8A105826-1ECE-60B0-4DBB-FC731D7D5CC8}"/>
              </a:ext>
            </a:extLst>
          </p:cNvPr>
          <p:cNvSpPr txBox="1"/>
          <p:nvPr/>
        </p:nvSpPr>
        <p:spPr>
          <a:xfrm>
            <a:off x="8554962" y="2302945"/>
            <a:ext cx="2518318" cy="1938992"/>
          </a:xfrm>
          <a:prstGeom prst="rect">
            <a:avLst/>
          </a:prstGeom>
        </p:spPr>
        <p:txBody>
          <a:bodyPr wrap="none" rtlCol="0" anchor="ctr" anchorCtr="0">
            <a:spAutoFit/>
          </a:bodyPr>
          <a:lstStyle/>
          <a:p>
            <a:r>
              <a:rPr lang="en-US" sz="6000">
                <a:solidFill>
                  <a:schemeClr val="accent1">
                    <a:lumMod val="75000"/>
                  </a:schemeClr>
                </a:solidFill>
              </a:rPr>
              <a:t>2 hours</a:t>
            </a:r>
          </a:p>
          <a:p>
            <a:pPr algn="ctr"/>
            <a:r>
              <a:rPr lang="en-US" sz="6000">
                <a:solidFill>
                  <a:schemeClr val="accent1">
                    <a:lumMod val="75000"/>
                  </a:schemeClr>
                </a:solidFill>
              </a:rPr>
              <a:t>daily</a:t>
            </a:r>
            <a:endParaRPr lang="pt-BR">
              <a:solidFill>
                <a:schemeClr val="accent1">
                  <a:lumMod val="75000"/>
                </a:schemeClr>
              </a:solidFill>
            </a:endParaRPr>
          </a:p>
        </p:txBody>
      </p:sp>
    </p:spTree>
    <p:extLst>
      <p:ext uri="{BB962C8B-B14F-4D97-AF65-F5344CB8AC3E}">
        <p14:creationId xmlns:p14="http://schemas.microsoft.com/office/powerpoint/2010/main" val="2304869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85D08-99FD-854C-E147-569C9AE52F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3B0F6-70D4-3D71-3370-B94AE9674F7E}"/>
              </a:ext>
            </a:extLst>
          </p:cNvPr>
          <p:cNvSpPr>
            <a:spLocks noGrp="1"/>
          </p:cNvSpPr>
          <p:nvPr>
            <p:ph type="title"/>
          </p:nvPr>
        </p:nvSpPr>
        <p:spPr>
          <a:xfrm>
            <a:off x="407988" y="221954"/>
            <a:ext cx="9011924" cy="341632"/>
          </a:xfrm>
          <a:noFill/>
        </p:spPr>
        <p:txBody>
          <a:bodyPr vert="horz" wrap="square" lIns="91440" tIns="45720" rIns="91440" bIns="45720" rtlCol="0" anchor="ctr">
            <a:spAutoFit/>
          </a:bodyPr>
          <a:lstStyle/>
          <a:p>
            <a:r>
              <a:rPr lang="en-US" sz="1800" b="1">
                <a:latin typeface="Open sans" panose="020B0606030504020204" pitchFamily="34" charset="0"/>
                <a:ea typeface="Open sans" panose="020B0606030504020204" pitchFamily="34" charset="0"/>
                <a:cs typeface="Open sans" panose="020B0606030504020204" pitchFamily="34" charset="0"/>
              </a:rPr>
              <a:t>Manhours savings – Metering Engineer</a:t>
            </a:r>
          </a:p>
        </p:txBody>
      </p:sp>
      <p:sp>
        <p:nvSpPr>
          <p:cNvPr id="3" name="Footer Placeholder 2">
            <a:extLst>
              <a:ext uri="{FF2B5EF4-FFF2-40B4-BE49-F238E27FC236}">
                <a16:creationId xmlns:a16="http://schemas.microsoft.com/office/drawing/2014/main" id="{D3BB3F7D-51DC-B1EE-8F0C-19B4F1481B1F}"/>
              </a:ext>
            </a:extLst>
          </p:cNvPr>
          <p:cNvSpPr>
            <a:spLocks noGrp="1"/>
          </p:cNvSpPr>
          <p:nvPr>
            <p:ph type="ftr" sz="quarter" idx="10"/>
          </p:nvPr>
        </p:nvSpPr>
        <p:spPr/>
        <p:txBody>
          <a:bodyPr/>
          <a:lstStyle/>
          <a:p>
            <a:r>
              <a:rPr lang="fr-FR"/>
              <a:t>© SBM Offshore 2023. All rights reserved. www.sbmoffshore.com</a:t>
            </a:r>
          </a:p>
        </p:txBody>
      </p:sp>
      <p:sp>
        <p:nvSpPr>
          <p:cNvPr id="4" name="Slide Number Placeholder 3">
            <a:extLst>
              <a:ext uri="{FF2B5EF4-FFF2-40B4-BE49-F238E27FC236}">
                <a16:creationId xmlns:a16="http://schemas.microsoft.com/office/drawing/2014/main" id="{29BC1543-C183-7933-A844-D3299F65ED8A}"/>
              </a:ext>
            </a:extLst>
          </p:cNvPr>
          <p:cNvSpPr>
            <a:spLocks noGrp="1"/>
          </p:cNvSpPr>
          <p:nvPr>
            <p:ph type="sldNum" sz="quarter" idx="11"/>
          </p:nvPr>
        </p:nvSpPr>
        <p:spPr/>
        <p:txBody>
          <a:bodyPr/>
          <a:lstStyle/>
          <a:p>
            <a:fld id="{B07B8046-5099-5A4D-8E74-E863D84FE29A}" type="slidenum">
              <a:rPr lang="fr-FR" smtClean="0"/>
              <a:pPr/>
              <a:t>18</a:t>
            </a:fld>
            <a:endParaRPr lang="fr-FR"/>
          </a:p>
        </p:txBody>
      </p:sp>
      <p:cxnSp>
        <p:nvCxnSpPr>
          <p:cNvPr id="5" name="Straight Connector 4">
            <a:extLst>
              <a:ext uri="{FF2B5EF4-FFF2-40B4-BE49-F238E27FC236}">
                <a16:creationId xmlns:a16="http://schemas.microsoft.com/office/drawing/2014/main" id="{42D52F39-865D-E593-41E0-71A5B3EA5467}"/>
              </a:ext>
            </a:extLst>
          </p:cNvPr>
          <p:cNvCxnSpPr/>
          <p:nvPr/>
        </p:nvCxnSpPr>
        <p:spPr>
          <a:xfrm>
            <a:off x="2911122" y="806827"/>
            <a:ext cx="0" cy="49312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FA07D4F-3475-FA92-BB31-B25E65972D7A}"/>
              </a:ext>
            </a:extLst>
          </p:cNvPr>
          <p:cNvCxnSpPr/>
          <p:nvPr/>
        </p:nvCxnSpPr>
        <p:spPr>
          <a:xfrm>
            <a:off x="5215893" y="806827"/>
            <a:ext cx="0" cy="49312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6A7961D-A6F7-E098-21B6-9CB05F1AECAD}"/>
              </a:ext>
            </a:extLst>
          </p:cNvPr>
          <p:cNvSpPr/>
          <p:nvPr/>
        </p:nvSpPr>
        <p:spPr>
          <a:xfrm>
            <a:off x="704077" y="957412"/>
            <a:ext cx="2109319" cy="48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DAILY</a:t>
            </a:r>
          </a:p>
        </p:txBody>
      </p:sp>
      <p:sp>
        <p:nvSpPr>
          <p:cNvPr id="8" name="Rectangle 7">
            <a:extLst>
              <a:ext uri="{FF2B5EF4-FFF2-40B4-BE49-F238E27FC236}">
                <a16:creationId xmlns:a16="http://schemas.microsoft.com/office/drawing/2014/main" id="{C0BD3DA5-B856-ECFF-503E-5887127006E7}"/>
              </a:ext>
            </a:extLst>
          </p:cNvPr>
          <p:cNvSpPr/>
          <p:nvPr/>
        </p:nvSpPr>
        <p:spPr>
          <a:xfrm>
            <a:off x="3008848" y="957412"/>
            <a:ext cx="2109319" cy="486576"/>
          </a:xfrm>
          <a:prstGeom prst="rect">
            <a:avLst/>
          </a:prstGeom>
          <a:solidFill>
            <a:srgbClr val="8C8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WEEKLY</a:t>
            </a:r>
          </a:p>
        </p:txBody>
      </p:sp>
      <p:sp>
        <p:nvSpPr>
          <p:cNvPr id="9" name="Rectangle 8">
            <a:extLst>
              <a:ext uri="{FF2B5EF4-FFF2-40B4-BE49-F238E27FC236}">
                <a16:creationId xmlns:a16="http://schemas.microsoft.com/office/drawing/2014/main" id="{DBCBCBF3-4686-F53C-6BAF-B0923E0AC05C}"/>
              </a:ext>
            </a:extLst>
          </p:cNvPr>
          <p:cNvSpPr/>
          <p:nvPr/>
        </p:nvSpPr>
        <p:spPr>
          <a:xfrm>
            <a:off x="5313619" y="957412"/>
            <a:ext cx="2109319" cy="48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MONTHLY</a:t>
            </a:r>
          </a:p>
        </p:txBody>
      </p:sp>
      <p:sp>
        <p:nvSpPr>
          <p:cNvPr id="10" name="Rectangle 9">
            <a:extLst>
              <a:ext uri="{FF2B5EF4-FFF2-40B4-BE49-F238E27FC236}">
                <a16:creationId xmlns:a16="http://schemas.microsoft.com/office/drawing/2014/main" id="{64B0DA1E-5ABC-BD65-5033-4D3C8E330EBF}"/>
              </a:ext>
            </a:extLst>
          </p:cNvPr>
          <p:cNvSpPr/>
          <p:nvPr/>
        </p:nvSpPr>
        <p:spPr>
          <a:xfrm>
            <a:off x="704077" y="2884333"/>
            <a:ext cx="2109319" cy="369332"/>
          </a:xfrm>
          <a:prstGeom prst="rect">
            <a:avLst/>
          </a:prstGeom>
        </p:spPr>
        <p:txBody>
          <a:bodyPr wrap="square" lIns="0" tIns="0" rIns="0" bIns="0" anchor="t">
            <a:spAutoFit/>
          </a:bodyPr>
          <a:lstStyle/>
          <a:p>
            <a:pPr algn="ctr"/>
            <a:r>
              <a:rPr lang="en-US" sz="2400">
                <a:solidFill>
                  <a:schemeClr val="accent1"/>
                </a:solidFill>
              </a:rPr>
              <a:t>1,0 hours/day</a:t>
            </a:r>
          </a:p>
        </p:txBody>
      </p:sp>
      <p:sp>
        <p:nvSpPr>
          <p:cNvPr id="11" name="Rectangle 10">
            <a:extLst>
              <a:ext uri="{FF2B5EF4-FFF2-40B4-BE49-F238E27FC236}">
                <a16:creationId xmlns:a16="http://schemas.microsoft.com/office/drawing/2014/main" id="{D361965C-2C20-5667-EEA7-625D264F0B71}"/>
              </a:ext>
            </a:extLst>
          </p:cNvPr>
          <p:cNvSpPr/>
          <p:nvPr/>
        </p:nvSpPr>
        <p:spPr>
          <a:xfrm>
            <a:off x="3008848" y="2884333"/>
            <a:ext cx="2109319" cy="369332"/>
          </a:xfrm>
          <a:prstGeom prst="rect">
            <a:avLst/>
          </a:prstGeom>
        </p:spPr>
        <p:txBody>
          <a:bodyPr wrap="square" lIns="0" tIns="0" rIns="0" bIns="0" anchor="t">
            <a:spAutoFit/>
          </a:bodyPr>
          <a:lstStyle/>
          <a:p>
            <a:pPr algn="ctr"/>
            <a:r>
              <a:rPr lang="en-US" sz="2400">
                <a:solidFill>
                  <a:srgbClr val="8C8C0A"/>
                </a:solidFill>
              </a:rPr>
              <a:t>2,5 hours/week</a:t>
            </a:r>
          </a:p>
        </p:txBody>
      </p:sp>
      <p:sp>
        <p:nvSpPr>
          <p:cNvPr id="12" name="Rectangle 11">
            <a:extLst>
              <a:ext uri="{FF2B5EF4-FFF2-40B4-BE49-F238E27FC236}">
                <a16:creationId xmlns:a16="http://schemas.microsoft.com/office/drawing/2014/main" id="{2C5FB80D-16EC-9FD6-1799-614529974212}"/>
              </a:ext>
            </a:extLst>
          </p:cNvPr>
          <p:cNvSpPr/>
          <p:nvPr/>
        </p:nvSpPr>
        <p:spPr>
          <a:xfrm>
            <a:off x="5313618" y="2884333"/>
            <a:ext cx="2109319" cy="369332"/>
          </a:xfrm>
          <a:prstGeom prst="rect">
            <a:avLst/>
          </a:prstGeom>
        </p:spPr>
        <p:txBody>
          <a:bodyPr wrap="square" lIns="0" tIns="0" rIns="0" bIns="0" anchor="t">
            <a:spAutoFit/>
          </a:bodyPr>
          <a:lstStyle/>
          <a:p>
            <a:pPr algn="ctr"/>
            <a:r>
              <a:rPr lang="en-US" sz="2400">
                <a:solidFill>
                  <a:schemeClr val="accent1"/>
                </a:solidFill>
              </a:rPr>
              <a:t>3,0 hours/month</a:t>
            </a:r>
          </a:p>
        </p:txBody>
      </p:sp>
      <p:sp>
        <p:nvSpPr>
          <p:cNvPr id="13" name="Rectangle 12">
            <a:extLst>
              <a:ext uri="{FF2B5EF4-FFF2-40B4-BE49-F238E27FC236}">
                <a16:creationId xmlns:a16="http://schemas.microsoft.com/office/drawing/2014/main" id="{98542D51-249B-7D2E-E18F-08C9E7AC7BFF}"/>
              </a:ext>
            </a:extLst>
          </p:cNvPr>
          <p:cNvSpPr/>
          <p:nvPr/>
        </p:nvSpPr>
        <p:spPr>
          <a:xfrm>
            <a:off x="704069" y="3402256"/>
            <a:ext cx="2109319" cy="1692771"/>
          </a:xfrm>
          <a:prstGeom prst="rect">
            <a:avLst/>
          </a:prstGeom>
        </p:spPr>
        <p:txBody>
          <a:bodyPr wrap="square" anchor="t">
            <a:spAutoFit/>
          </a:bodyPr>
          <a:lstStyle/>
          <a:p>
            <a:pPr marL="114300" indent="-114300">
              <a:spcBef>
                <a:spcPts val="600"/>
              </a:spcBef>
              <a:buClr>
                <a:schemeClr val="accent1"/>
              </a:buClr>
              <a:buFont typeface="Corbel" panose="020B0503020204020204" pitchFamily="34" charset="0"/>
              <a:buChar char="›"/>
            </a:pPr>
            <a:r>
              <a:rPr lang="en-US" sz="1400"/>
              <a:t>Download ANP Reports</a:t>
            </a:r>
          </a:p>
          <a:p>
            <a:pPr marL="114300" indent="-114300">
              <a:spcBef>
                <a:spcPts val="600"/>
              </a:spcBef>
              <a:buClr>
                <a:schemeClr val="accent1"/>
              </a:buClr>
              <a:buFont typeface="Corbel" panose="020B0503020204020204" pitchFamily="34" charset="0"/>
              <a:buChar char="›"/>
            </a:pPr>
            <a:r>
              <a:rPr lang="en-US" sz="1400"/>
              <a:t>Manually load reports on Access/Excel tool</a:t>
            </a:r>
          </a:p>
          <a:p>
            <a:pPr marL="114300" indent="-114300">
              <a:spcBef>
                <a:spcPts val="600"/>
              </a:spcBef>
              <a:buClr>
                <a:schemeClr val="accent1"/>
              </a:buClr>
              <a:buFont typeface="Corbel" panose="020B0503020204020204" pitchFamily="34" charset="0"/>
              <a:buChar char="›"/>
            </a:pPr>
            <a:r>
              <a:rPr lang="en-US" sz="1400"/>
              <a:t>Check density updates</a:t>
            </a:r>
          </a:p>
          <a:p>
            <a:pPr marL="114300" indent="-114300">
              <a:spcBef>
                <a:spcPts val="600"/>
              </a:spcBef>
              <a:buClr>
                <a:schemeClr val="accent1"/>
              </a:buClr>
              <a:buFont typeface="Corbel" panose="020B0503020204020204" pitchFamily="34" charset="0"/>
              <a:buChar char="›"/>
            </a:pPr>
            <a:r>
              <a:rPr lang="en-US" sz="1400"/>
              <a:t>Check trends for failures</a:t>
            </a:r>
          </a:p>
          <a:p>
            <a:pPr marL="114300" indent="-114300">
              <a:spcBef>
                <a:spcPts val="600"/>
              </a:spcBef>
              <a:buClr>
                <a:schemeClr val="accent1"/>
              </a:buClr>
              <a:buFont typeface="Corbel" panose="020B0503020204020204" pitchFamily="34" charset="0"/>
              <a:buChar char="›"/>
            </a:pPr>
            <a:r>
              <a:rPr lang="en-US" sz="1400"/>
              <a:t>Check Excel tool alerts</a:t>
            </a:r>
          </a:p>
        </p:txBody>
      </p:sp>
      <p:sp>
        <p:nvSpPr>
          <p:cNvPr id="14" name="Rectangle 13">
            <a:extLst>
              <a:ext uri="{FF2B5EF4-FFF2-40B4-BE49-F238E27FC236}">
                <a16:creationId xmlns:a16="http://schemas.microsoft.com/office/drawing/2014/main" id="{D3FC108A-FD02-0968-4792-06D74ACE0523}"/>
              </a:ext>
            </a:extLst>
          </p:cNvPr>
          <p:cNvSpPr/>
          <p:nvPr/>
        </p:nvSpPr>
        <p:spPr>
          <a:xfrm>
            <a:off x="3008848" y="3402256"/>
            <a:ext cx="2109319" cy="1615827"/>
          </a:xfrm>
          <a:prstGeom prst="rect">
            <a:avLst/>
          </a:prstGeom>
        </p:spPr>
        <p:txBody>
          <a:bodyPr wrap="square" anchor="t">
            <a:spAutoFit/>
          </a:bodyPr>
          <a:lstStyle/>
          <a:p>
            <a:pPr marL="114300" indent="-114300">
              <a:spcBef>
                <a:spcPts val="600"/>
              </a:spcBef>
              <a:buClr>
                <a:schemeClr val="accent2"/>
              </a:buClr>
              <a:buFont typeface="Corbel" panose="020B0503020204020204" pitchFamily="34" charset="0"/>
              <a:buChar char="›"/>
            </a:pPr>
            <a:r>
              <a:rPr lang="en-US" sz="1400"/>
              <a:t>Check offloading density update</a:t>
            </a:r>
          </a:p>
          <a:p>
            <a:pPr marL="114300" indent="-114300">
              <a:spcBef>
                <a:spcPts val="600"/>
              </a:spcBef>
              <a:buClr>
                <a:schemeClr val="accent2"/>
              </a:buClr>
              <a:buFont typeface="Corbel" panose="020B0503020204020204" pitchFamily="34" charset="0"/>
              <a:buChar char="›"/>
            </a:pPr>
            <a:r>
              <a:rPr lang="en-US" sz="1400"/>
              <a:t>Issue failure notifications</a:t>
            </a:r>
          </a:p>
          <a:p>
            <a:pPr marL="114300" indent="-114300">
              <a:spcBef>
                <a:spcPts val="600"/>
              </a:spcBef>
              <a:buClr>
                <a:schemeClr val="accent2"/>
              </a:buClr>
              <a:buFont typeface="Corbel" panose="020B0503020204020204" pitchFamily="34" charset="0"/>
              <a:buChar char="›"/>
            </a:pPr>
            <a:r>
              <a:rPr lang="en-US" sz="1400"/>
              <a:t>Update ANP book</a:t>
            </a:r>
          </a:p>
          <a:p>
            <a:pPr marL="114300" indent="-114300">
              <a:spcBef>
                <a:spcPts val="600"/>
              </a:spcBef>
              <a:buClr>
                <a:schemeClr val="accent2"/>
              </a:buClr>
              <a:buFont typeface="Corbel" panose="020B0503020204020204" pitchFamily="34" charset="0"/>
              <a:buChar char="›"/>
            </a:pPr>
            <a:r>
              <a:rPr lang="en-US" sz="1400"/>
              <a:t>Override variables for calibration</a:t>
            </a:r>
          </a:p>
        </p:txBody>
      </p:sp>
      <p:sp>
        <p:nvSpPr>
          <p:cNvPr id="15" name="Rectangle 14">
            <a:extLst>
              <a:ext uri="{FF2B5EF4-FFF2-40B4-BE49-F238E27FC236}">
                <a16:creationId xmlns:a16="http://schemas.microsoft.com/office/drawing/2014/main" id="{7C154F4F-8470-41EA-445C-47150EF55FF7}"/>
              </a:ext>
            </a:extLst>
          </p:cNvPr>
          <p:cNvSpPr/>
          <p:nvPr/>
        </p:nvSpPr>
        <p:spPr>
          <a:xfrm>
            <a:off x="5313619" y="3402256"/>
            <a:ext cx="2109319" cy="1754326"/>
          </a:xfrm>
          <a:prstGeom prst="rect">
            <a:avLst/>
          </a:prstGeom>
        </p:spPr>
        <p:txBody>
          <a:bodyPr wrap="square" anchor="t">
            <a:spAutoFit/>
          </a:bodyPr>
          <a:lstStyle/>
          <a:p>
            <a:pPr marL="114300" indent="-114300">
              <a:spcBef>
                <a:spcPts val="600"/>
              </a:spcBef>
              <a:buClr>
                <a:schemeClr val="accent1"/>
              </a:buClr>
              <a:buFont typeface="Corbel" panose="020B0503020204020204" pitchFamily="34" charset="0"/>
              <a:buChar char="›"/>
            </a:pPr>
            <a:r>
              <a:rPr lang="en-US" sz="1400"/>
              <a:t>Check gas composition update configuration</a:t>
            </a:r>
          </a:p>
          <a:p>
            <a:pPr marL="114300" indent="-114300">
              <a:spcBef>
                <a:spcPts val="600"/>
              </a:spcBef>
              <a:buClr>
                <a:schemeClr val="accent1"/>
              </a:buClr>
              <a:buFont typeface="Corbel" panose="020B0503020204020204" pitchFamily="34" charset="0"/>
              <a:buChar char="›"/>
            </a:pPr>
            <a:r>
              <a:rPr lang="en-US" sz="1400"/>
              <a:t>Check calibration curve update configuration</a:t>
            </a:r>
          </a:p>
          <a:p>
            <a:pPr marL="114300" indent="-114300">
              <a:spcBef>
                <a:spcPts val="600"/>
              </a:spcBef>
              <a:buClr>
                <a:schemeClr val="accent1"/>
              </a:buClr>
              <a:buFont typeface="Corbel" panose="020B0503020204020204" pitchFamily="34" charset="0"/>
              <a:buChar char="›"/>
            </a:pPr>
            <a:r>
              <a:rPr lang="en-US" sz="1400"/>
              <a:t>Check dimensional inspection update configuration</a:t>
            </a:r>
          </a:p>
        </p:txBody>
      </p:sp>
      <p:pic>
        <p:nvPicPr>
          <p:cNvPr id="16" name="Picture 15">
            <a:extLst>
              <a:ext uri="{FF2B5EF4-FFF2-40B4-BE49-F238E27FC236}">
                <a16:creationId xmlns:a16="http://schemas.microsoft.com/office/drawing/2014/main" id="{EE5BF0E6-E156-B9D4-AC05-4B5A30C70BB8}"/>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414285" y="1808779"/>
            <a:ext cx="683721" cy="720000"/>
          </a:xfrm>
          <a:prstGeom prst="rect">
            <a:avLst/>
          </a:prstGeom>
        </p:spPr>
      </p:pic>
      <p:pic>
        <p:nvPicPr>
          <p:cNvPr id="17" name="Picture 16">
            <a:extLst>
              <a:ext uri="{FF2B5EF4-FFF2-40B4-BE49-F238E27FC236}">
                <a16:creationId xmlns:a16="http://schemas.microsoft.com/office/drawing/2014/main" id="{4F97D417-2443-D2E5-F04F-2A73BA01B815}"/>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29010" y="1808779"/>
            <a:ext cx="679923" cy="720000"/>
          </a:xfrm>
          <a:prstGeom prst="rect">
            <a:avLst/>
          </a:prstGeom>
        </p:spPr>
      </p:pic>
      <p:pic>
        <p:nvPicPr>
          <p:cNvPr id="18" name="Picture 17">
            <a:extLst>
              <a:ext uri="{FF2B5EF4-FFF2-40B4-BE49-F238E27FC236}">
                <a16:creationId xmlns:a16="http://schemas.microsoft.com/office/drawing/2014/main" id="{2DC93E21-3E88-ED9E-C27A-C349B3120CC1}"/>
              </a:ext>
            </a:extLst>
          </p:cNvPr>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blip>
          <a:stretch>
            <a:fillRect/>
          </a:stretch>
        </p:blipFill>
        <p:spPr>
          <a:xfrm>
            <a:off x="3724236" y="1808779"/>
            <a:ext cx="678541" cy="720000"/>
          </a:xfrm>
          <a:prstGeom prst="rect">
            <a:avLst/>
          </a:prstGeom>
        </p:spPr>
      </p:pic>
      <p:pic>
        <p:nvPicPr>
          <p:cNvPr id="19" name="Picture 18">
            <a:extLst>
              <a:ext uri="{FF2B5EF4-FFF2-40B4-BE49-F238E27FC236}">
                <a16:creationId xmlns:a16="http://schemas.microsoft.com/office/drawing/2014/main" id="{E618041A-0443-59A9-F261-C4D0144881CC}"/>
              </a:ext>
            </a:extLst>
          </p:cNvPr>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892711" y="1229774"/>
            <a:ext cx="3842821" cy="3842821"/>
          </a:xfrm>
          <a:prstGeom prst="rect">
            <a:avLst/>
          </a:prstGeom>
        </p:spPr>
      </p:pic>
      <p:sp>
        <p:nvSpPr>
          <p:cNvPr id="20" name="TextBox 19">
            <a:extLst>
              <a:ext uri="{FF2B5EF4-FFF2-40B4-BE49-F238E27FC236}">
                <a16:creationId xmlns:a16="http://schemas.microsoft.com/office/drawing/2014/main" id="{648D94AA-CBCE-7B2B-30EC-E02244BDE4C5}"/>
              </a:ext>
            </a:extLst>
          </p:cNvPr>
          <p:cNvSpPr txBox="1"/>
          <p:nvPr/>
        </p:nvSpPr>
        <p:spPr>
          <a:xfrm>
            <a:off x="8554962" y="2302945"/>
            <a:ext cx="2811988" cy="1938992"/>
          </a:xfrm>
          <a:prstGeom prst="rect">
            <a:avLst/>
          </a:prstGeom>
        </p:spPr>
        <p:txBody>
          <a:bodyPr wrap="none" rtlCol="0" anchor="ctr" anchorCtr="0">
            <a:spAutoFit/>
          </a:bodyPr>
          <a:lstStyle/>
          <a:p>
            <a:r>
              <a:rPr lang="en-US" sz="6000">
                <a:solidFill>
                  <a:schemeClr val="accent1">
                    <a:lumMod val="75000"/>
                  </a:schemeClr>
                </a:solidFill>
              </a:rPr>
              <a:t>1,5 hour</a:t>
            </a:r>
          </a:p>
          <a:p>
            <a:pPr algn="ctr"/>
            <a:r>
              <a:rPr lang="en-US" sz="6000">
                <a:solidFill>
                  <a:schemeClr val="accent1">
                    <a:lumMod val="75000"/>
                  </a:schemeClr>
                </a:solidFill>
              </a:rPr>
              <a:t>daily</a:t>
            </a:r>
            <a:endParaRPr lang="pt-BR">
              <a:solidFill>
                <a:schemeClr val="accent1">
                  <a:lumMod val="75000"/>
                </a:schemeClr>
              </a:solidFill>
            </a:endParaRPr>
          </a:p>
        </p:txBody>
      </p:sp>
    </p:spTree>
    <p:extLst>
      <p:ext uri="{BB962C8B-B14F-4D97-AF65-F5344CB8AC3E}">
        <p14:creationId xmlns:p14="http://schemas.microsoft.com/office/powerpoint/2010/main" val="1674679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C570-9F9D-0106-8C05-728D0CF06A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F4AD1-43B9-27D4-3C3D-B8AF3AD3A322}"/>
              </a:ext>
            </a:extLst>
          </p:cNvPr>
          <p:cNvSpPr>
            <a:spLocks noGrp="1"/>
          </p:cNvSpPr>
          <p:nvPr>
            <p:ph type="title"/>
          </p:nvPr>
        </p:nvSpPr>
        <p:spPr>
          <a:xfrm>
            <a:off x="407988" y="221954"/>
            <a:ext cx="9011924" cy="341632"/>
          </a:xfrm>
          <a:noFill/>
        </p:spPr>
        <p:txBody>
          <a:bodyPr vert="horz" wrap="square" lIns="91440" tIns="45720" rIns="91440" bIns="45720" rtlCol="0" anchor="ctr">
            <a:spAutoFit/>
          </a:bodyPr>
          <a:lstStyle/>
          <a:p>
            <a:r>
              <a:rPr lang="en-US" sz="1800" b="1">
                <a:latin typeface="Open sans" panose="020B0606030504020204" pitchFamily="34" charset="0"/>
                <a:ea typeface="Open sans" panose="020B0606030504020204" pitchFamily="34" charset="0"/>
                <a:cs typeface="Open sans" panose="020B0606030504020204" pitchFamily="34" charset="0"/>
              </a:rPr>
              <a:t>Manhours savings – Metering Analyst</a:t>
            </a:r>
          </a:p>
        </p:txBody>
      </p:sp>
      <p:sp>
        <p:nvSpPr>
          <p:cNvPr id="3" name="Footer Placeholder 2">
            <a:extLst>
              <a:ext uri="{FF2B5EF4-FFF2-40B4-BE49-F238E27FC236}">
                <a16:creationId xmlns:a16="http://schemas.microsoft.com/office/drawing/2014/main" id="{B30E96D5-CD8B-BBDC-0557-BE33124A6A08}"/>
              </a:ext>
            </a:extLst>
          </p:cNvPr>
          <p:cNvSpPr>
            <a:spLocks noGrp="1"/>
          </p:cNvSpPr>
          <p:nvPr>
            <p:ph type="ftr" sz="quarter" idx="10"/>
          </p:nvPr>
        </p:nvSpPr>
        <p:spPr/>
        <p:txBody>
          <a:bodyPr/>
          <a:lstStyle/>
          <a:p>
            <a:r>
              <a:rPr lang="fr-FR"/>
              <a:t>© SBM Offshore 2023. All rights reserved. www.sbmoffshore.com</a:t>
            </a:r>
          </a:p>
        </p:txBody>
      </p:sp>
      <p:sp>
        <p:nvSpPr>
          <p:cNvPr id="4" name="Slide Number Placeholder 3">
            <a:extLst>
              <a:ext uri="{FF2B5EF4-FFF2-40B4-BE49-F238E27FC236}">
                <a16:creationId xmlns:a16="http://schemas.microsoft.com/office/drawing/2014/main" id="{0154912F-2577-092B-F1B6-4EB193436AA4}"/>
              </a:ext>
            </a:extLst>
          </p:cNvPr>
          <p:cNvSpPr>
            <a:spLocks noGrp="1"/>
          </p:cNvSpPr>
          <p:nvPr>
            <p:ph type="sldNum" sz="quarter" idx="11"/>
          </p:nvPr>
        </p:nvSpPr>
        <p:spPr/>
        <p:txBody>
          <a:bodyPr/>
          <a:lstStyle/>
          <a:p>
            <a:fld id="{B07B8046-5099-5A4D-8E74-E863D84FE29A}" type="slidenum">
              <a:rPr lang="fr-FR" smtClean="0"/>
              <a:pPr/>
              <a:t>19</a:t>
            </a:fld>
            <a:endParaRPr lang="fr-FR"/>
          </a:p>
        </p:txBody>
      </p:sp>
      <p:cxnSp>
        <p:nvCxnSpPr>
          <p:cNvPr id="5" name="Straight Connector 4">
            <a:extLst>
              <a:ext uri="{FF2B5EF4-FFF2-40B4-BE49-F238E27FC236}">
                <a16:creationId xmlns:a16="http://schemas.microsoft.com/office/drawing/2014/main" id="{78B21159-4FA2-5149-64DF-CA0D468A38A0}"/>
              </a:ext>
            </a:extLst>
          </p:cNvPr>
          <p:cNvCxnSpPr/>
          <p:nvPr/>
        </p:nvCxnSpPr>
        <p:spPr>
          <a:xfrm>
            <a:off x="2911122" y="806827"/>
            <a:ext cx="0" cy="49312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350AD87-CE0F-0F30-1E74-059D1DE19326}"/>
              </a:ext>
            </a:extLst>
          </p:cNvPr>
          <p:cNvCxnSpPr/>
          <p:nvPr/>
        </p:nvCxnSpPr>
        <p:spPr>
          <a:xfrm>
            <a:off x="5215893" y="806827"/>
            <a:ext cx="0" cy="49312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AB92EBB-D8C1-8223-F617-681A43C0A537}"/>
              </a:ext>
            </a:extLst>
          </p:cNvPr>
          <p:cNvSpPr/>
          <p:nvPr/>
        </p:nvSpPr>
        <p:spPr>
          <a:xfrm>
            <a:off x="704077" y="957412"/>
            <a:ext cx="2109319" cy="48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DAILY</a:t>
            </a:r>
          </a:p>
        </p:txBody>
      </p:sp>
      <p:sp>
        <p:nvSpPr>
          <p:cNvPr id="8" name="Rectangle 7">
            <a:extLst>
              <a:ext uri="{FF2B5EF4-FFF2-40B4-BE49-F238E27FC236}">
                <a16:creationId xmlns:a16="http://schemas.microsoft.com/office/drawing/2014/main" id="{8517D06B-7C47-26D2-5E0B-91EC3CEE199C}"/>
              </a:ext>
            </a:extLst>
          </p:cNvPr>
          <p:cNvSpPr/>
          <p:nvPr/>
        </p:nvSpPr>
        <p:spPr>
          <a:xfrm>
            <a:off x="3008848" y="957412"/>
            <a:ext cx="2109319" cy="486576"/>
          </a:xfrm>
          <a:prstGeom prst="rect">
            <a:avLst/>
          </a:prstGeom>
          <a:solidFill>
            <a:srgbClr val="8C8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WEEKLY</a:t>
            </a:r>
          </a:p>
        </p:txBody>
      </p:sp>
      <p:sp>
        <p:nvSpPr>
          <p:cNvPr id="9" name="Rectangle 8">
            <a:extLst>
              <a:ext uri="{FF2B5EF4-FFF2-40B4-BE49-F238E27FC236}">
                <a16:creationId xmlns:a16="http://schemas.microsoft.com/office/drawing/2014/main" id="{B4E905F2-A440-F534-78E9-6990F0FE4CC3}"/>
              </a:ext>
            </a:extLst>
          </p:cNvPr>
          <p:cNvSpPr/>
          <p:nvPr/>
        </p:nvSpPr>
        <p:spPr>
          <a:xfrm>
            <a:off x="5313619" y="957412"/>
            <a:ext cx="2109319" cy="48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MONTHLY</a:t>
            </a:r>
          </a:p>
        </p:txBody>
      </p:sp>
      <p:sp>
        <p:nvSpPr>
          <p:cNvPr id="10" name="Rectangle 9">
            <a:extLst>
              <a:ext uri="{FF2B5EF4-FFF2-40B4-BE49-F238E27FC236}">
                <a16:creationId xmlns:a16="http://schemas.microsoft.com/office/drawing/2014/main" id="{0E5F664A-2181-E989-9CDE-BB4E05B3E1DF}"/>
              </a:ext>
            </a:extLst>
          </p:cNvPr>
          <p:cNvSpPr/>
          <p:nvPr/>
        </p:nvSpPr>
        <p:spPr>
          <a:xfrm>
            <a:off x="704077" y="2884333"/>
            <a:ext cx="2109319" cy="369332"/>
          </a:xfrm>
          <a:prstGeom prst="rect">
            <a:avLst/>
          </a:prstGeom>
        </p:spPr>
        <p:txBody>
          <a:bodyPr wrap="square" lIns="0" tIns="0" rIns="0" bIns="0" anchor="t">
            <a:spAutoFit/>
          </a:bodyPr>
          <a:lstStyle/>
          <a:p>
            <a:pPr algn="ctr"/>
            <a:r>
              <a:rPr lang="en-US" sz="2400">
                <a:solidFill>
                  <a:schemeClr val="accent1"/>
                </a:solidFill>
              </a:rPr>
              <a:t>3,0 hours/day</a:t>
            </a:r>
          </a:p>
        </p:txBody>
      </p:sp>
      <p:sp>
        <p:nvSpPr>
          <p:cNvPr id="11" name="Rectangle 10">
            <a:extLst>
              <a:ext uri="{FF2B5EF4-FFF2-40B4-BE49-F238E27FC236}">
                <a16:creationId xmlns:a16="http://schemas.microsoft.com/office/drawing/2014/main" id="{C6E4D015-8B96-F8EC-89B1-000B901D479D}"/>
              </a:ext>
            </a:extLst>
          </p:cNvPr>
          <p:cNvSpPr/>
          <p:nvPr/>
        </p:nvSpPr>
        <p:spPr>
          <a:xfrm>
            <a:off x="3008848" y="2884333"/>
            <a:ext cx="2109319" cy="369332"/>
          </a:xfrm>
          <a:prstGeom prst="rect">
            <a:avLst/>
          </a:prstGeom>
        </p:spPr>
        <p:txBody>
          <a:bodyPr wrap="square" lIns="0" tIns="0" rIns="0" bIns="0" anchor="t">
            <a:spAutoFit/>
          </a:bodyPr>
          <a:lstStyle/>
          <a:p>
            <a:pPr algn="ctr"/>
            <a:r>
              <a:rPr lang="en-US" sz="2400">
                <a:solidFill>
                  <a:srgbClr val="8C8C0A"/>
                </a:solidFill>
              </a:rPr>
              <a:t>2,5 hours/week</a:t>
            </a:r>
          </a:p>
        </p:txBody>
      </p:sp>
      <p:sp>
        <p:nvSpPr>
          <p:cNvPr id="12" name="Rectangle 11">
            <a:extLst>
              <a:ext uri="{FF2B5EF4-FFF2-40B4-BE49-F238E27FC236}">
                <a16:creationId xmlns:a16="http://schemas.microsoft.com/office/drawing/2014/main" id="{89785AD1-F4D1-AB87-0D09-D26C411FE036}"/>
              </a:ext>
            </a:extLst>
          </p:cNvPr>
          <p:cNvSpPr/>
          <p:nvPr/>
        </p:nvSpPr>
        <p:spPr>
          <a:xfrm>
            <a:off x="5313618" y="2884333"/>
            <a:ext cx="2109319" cy="369332"/>
          </a:xfrm>
          <a:prstGeom prst="rect">
            <a:avLst/>
          </a:prstGeom>
        </p:spPr>
        <p:txBody>
          <a:bodyPr wrap="square" lIns="0" tIns="0" rIns="0" bIns="0" anchor="t">
            <a:spAutoFit/>
          </a:bodyPr>
          <a:lstStyle/>
          <a:p>
            <a:pPr algn="ctr"/>
            <a:r>
              <a:rPr lang="en-US" sz="2400">
                <a:solidFill>
                  <a:schemeClr val="accent1"/>
                </a:solidFill>
              </a:rPr>
              <a:t>2,5 hours/month</a:t>
            </a:r>
          </a:p>
        </p:txBody>
      </p:sp>
      <p:sp>
        <p:nvSpPr>
          <p:cNvPr id="13" name="Rectangle 12">
            <a:extLst>
              <a:ext uri="{FF2B5EF4-FFF2-40B4-BE49-F238E27FC236}">
                <a16:creationId xmlns:a16="http://schemas.microsoft.com/office/drawing/2014/main" id="{61894B93-CBFE-0E2E-5540-8AC9498E4AB8}"/>
              </a:ext>
            </a:extLst>
          </p:cNvPr>
          <p:cNvSpPr/>
          <p:nvPr/>
        </p:nvSpPr>
        <p:spPr>
          <a:xfrm>
            <a:off x="704069" y="3402256"/>
            <a:ext cx="2109319" cy="2262158"/>
          </a:xfrm>
          <a:prstGeom prst="rect">
            <a:avLst/>
          </a:prstGeom>
        </p:spPr>
        <p:txBody>
          <a:bodyPr wrap="square" anchor="t">
            <a:spAutoFit/>
          </a:bodyPr>
          <a:lstStyle/>
          <a:p>
            <a:pPr marL="114300" indent="-114300">
              <a:spcBef>
                <a:spcPts val="600"/>
              </a:spcBef>
              <a:buClr>
                <a:schemeClr val="accent1"/>
              </a:buClr>
              <a:buFont typeface="Corbel" panose="020B0503020204020204" pitchFamily="34" charset="0"/>
              <a:buChar char="›"/>
            </a:pPr>
            <a:r>
              <a:rPr lang="en-US" sz="1400"/>
              <a:t>Manually update control spreadsheets</a:t>
            </a:r>
          </a:p>
          <a:p>
            <a:pPr marL="114300" indent="-114300">
              <a:spcBef>
                <a:spcPts val="600"/>
              </a:spcBef>
              <a:buClr>
                <a:schemeClr val="accent1"/>
              </a:buClr>
              <a:buFont typeface="Corbel" panose="020B0503020204020204" pitchFamily="34" charset="0"/>
              <a:buChar char="›"/>
            </a:pPr>
            <a:r>
              <a:rPr lang="en-US" sz="1400"/>
              <a:t>Send reports for validation / offshore update</a:t>
            </a:r>
          </a:p>
          <a:p>
            <a:pPr marL="114300" indent="-114300">
              <a:spcBef>
                <a:spcPts val="600"/>
              </a:spcBef>
              <a:buClr>
                <a:schemeClr val="accent1"/>
              </a:buClr>
              <a:buFont typeface="Corbel" panose="020B0503020204020204" pitchFamily="34" charset="0"/>
              <a:buChar char="›"/>
            </a:pPr>
            <a:r>
              <a:rPr lang="en-US" sz="1400"/>
              <a:t>Save reports / validation / evidences to storage folders</a:t>
            </a:r>
          </a:p>
          <a:p>
            <a:pPr marL="114300" indent="-114300">
              <a:spcBef>
                <a:spcPts val="600"/>
              </a:spcBef>
              <a:buClr>
                <a:schemeClr val="accent1"/>
              </a:buClr>
              <a:buFont typeface="Corbel" panose="020B0503020204020204" pitchFamily="34" charset="0"/>
              <a:buChar char="›"/>
            </a:pPr>
            <a:r>
              <a:rPr lang="en-US" sz="1400"/>
              <a:t>Issue TOG report</a:t>
            </a:r>
          </a:p>
        </p:txBody>
      </p:sp>
      <p:sp>
        <p:nvSpPr>
          <p:cNvPr id="14" name="Rectangle 13">
            <a:extLst>
              <a:ext uri="{FF2B5EF4-FFF2-40B4-BE49-F238E27FC236}">
                <a16:creationId xmlns:a16="http://schemas.microsoft.com/office/drawing/2014/main" id="{FFEE7891-A37D-54C2-1845-22A43555ED8F}"/>
              </a:ext>
            </a:extLst>
          </p:cNvPr>
          <p:cNvSpPr/>
          <p:nvPr/>
        </p:nvSpPr>
        <p:spPr>
          <a:xfrm>
            <a:off x="3008848" y="3402256"/>
            <a:ext cx="2109319" cy="1400383"/>
          </a:xfrm>
          <a:prstGeom prst="rect">
            <a:avLst/>
          </a:prstGeom>
        </p:spPr>
        <p:txBody>
          <a:bodyPr wrap="square" anchor="t">
            <a:spAutoFit/>
          </a:bodyPr>
          <a:lstStyle/>
          <a:p>
            <a:pPr marL="114300" indent="-114300">
              <a:spcBef>
                <a:spcPts val="600"/>
              </a:spcBef>
              <a:buClr>
                <a:schemeClr val="accent2"/>
              </a:buClr>
              <a:buFont typeface="Corbel" panose="020B0503020204020204" pitchFamily="34" charset="0"/>
              <a:buChar char="›"/>
            </a:pPr>
            <a:r>
              <a:rPr lang="en-US" sz="1400"/>
              <a:t>Update weekly KPIs</a:t>
            </a:r>
          </a:p>
          <a:p>
            <a:pPr marL="114300" indent="-114300">
              <a:spcBef>
                <a:spcPts val="600"/>
              </a:spcBef>
              <a:buClr>
                <a:schemeClr val="accent2"/>
              </a:buClr>
              <a:buFont typeface="Corbel" panose="020B0503020204020204" pitchFamily="34" charset="0"/>
              <a:buChar char="›"/>
            </a:pPr>
            <a:r>
              <a:rPr lang="en-US" sz="1400"/>
              <a:t>Cylinder stock management</a:t>
            </a:r>
          </a:p>
          <a:p>
            <a:pPr marL="114300" indent="-114300">
              <a:spcBef>
                <a:spcPts val="600"/>
              </a:spcBef>
              <a:buClr>
                <a:schemeClr val="accent2"/>
              </a:buClr>
              <a:buFont typeface="Corbel" panose="020B0503020204020204" pitchFamily="34" charset="0"/>
              <a:buChar char="›"/>
            </a:pPr>
            <a:endParaRPr lang="en-US" sz="1400"/>
          </a:p>
          <a:p>
            <a:pPr>
              <a:spcBef>
                <a:spcPts val="600"/>
              </a:spcBef>
              <a:buClr>
                <a:schemeClr val="accent2"/>
              </a:buClr>
            </a:pPr>
            <a:endParaRPr lang="en-US" sz="1400"/>
          </a:p>
        </p:txBody>
      </p:sp>
      <p:sp>
        <p:nvSpPr>
          <p:cNvPr id="15" name="Rectangle 14">
            <a:extLst>
              <a:ext uri="{FF2B5EF4-FFF2-40B4-BE49-F238E27FC236}">
                <a16:creationId xmlns:a16="http://schemas.microsoft.com/office/drawing/2014/main" id="{D4941855-038E-D7D0-04F4-55510AF47EC9}"/>
              </a:ext>
            </a:extLst>
          </p:cNvPr>
          <p:cNvSpPr/>
          <p:nvPr/>
        </p:nvSpPr>
        <p:spPr>
          <a:xfrm>
            <a:off x="5313619" y="3402256"/>
            <a:ext cx="2109319" cy="1031051"/>
          </a:xfrm>
          <a:prstGeom prst="rect">
            <a:avLst/>
          </a:prstGeom>
        </p:spPr>
        <p:txBody>
          <a:bodyPr wrap="square" anchor="t">
            <a:spAutoFit/>
          </a:bodyPr>
          <a:lstStyle/>
          <a:p>
            <a:pPr marL="114300" indent="-114300">
              <a:spcBef>
                <a:spcPts val="600"/>
              </a:spcBef>
              <a:buClr>
                <a:schemeClr val="accent2"/>
              </a:buClr>
              <a:buFont typeface="Corbel" panose="020B0503020204020204" pitchFamily="34" charset="0"/>
              <a:buChar char="›"/>
            </a:pPr>
            <a:r>
              <a:rPr lang="en-US" sz="1400"/>
              <a:t>Update department monthly reports (BI)</a:t>
            </a:r>
          </a:p>
          <a:p>
            <a:pPr marL="114300" indent="-114300">
              <a:spcBef>
                <a:spcPts val="600"/>
              </a:spcBef>
              <a:buClr>
                <a:schemeClr val="accent2"/>
              </a:buClr>
              <a:buFont typeface="Corbel" panose="020B0503020204020204" pitchFamily="34" charset="0"/>
              <a:buChar char="›"/>
            </a:pPr>
            <a:r>
              <a:rPr lang="en-US" sz="1400"/>
              <a:t>Report sampling status to client</a:t>
            </a:r>
          </a:p>
        </p:txBody>
      </p:sp>
      <p:pic>
        <p:nvPicPr>
          <p:cNvPr id="16" name="Picture 15">
            <a:extLst>
              <a:ext uri="{FF2B5EF4-FFF2-40B4-BE49-F238E27FC236}">
                <a16:creationId xmlns:a16="http://schemas.microsoft.com/office/drawing/2014/main" id="{3CCA309E-DBBF-A99E-BE6E-CFE516548D0D}"/>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414285" y="1808779"/>
            <a:ext cx="683721" cy="720000"/>
          </a:xfrm>
          <a:prstGeom prst="rect">
            <a:avLst/>
          </a:prstGeom>
        </p:spPr>
      </p:pic>
      <p:pic>
        <p:nvPicPr>
          <p:cNvPr id="17" name="Picture 16">
            <a:extLst>
              <a:ext uri="{FF2B5EF4-FFF2-40B4-BE49-F238E27FC236}">
                <a16:creationId xmlns:a16="http://schemas.microsoft.com/office/drawing/2014/main" id="{AF8F00FF-204F-A182-672D-5C04C5EC1EC7}"/>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29010" y="1808779"/>
            <a:ext cx="679923" cy="720000"/>
          </a:xfrm>
          <a:prstGeom prst="rect">
            <a:avLst/>
          </a:prstGeom>
        </p:spPr>
      </p:pic>
      <p:pic>
        <p:nvPicPr>
          <p:cNvPr id="18" name="Picture 17">
            <a:extLst>
              <a:ext uri="{FF2B5EF4-FFF2-40B4-BE49-F238E27FC236}">
                <a16:creationId xmlns:a16="http://schemas.microsoft.com/office/drawing/2014/main" id="{9E60E6A3-299A-223D-4256-464A339684FF}"/>
              </a:ext>
            </a:extLst>
          </p:cNvPr>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blip>
          <a:stretch>
            <a:fillRect/>
          </a:stretch>
        </p:blipFill>
        <p:spPr>
          <a:xfrm>
            <a:off x="3724236" y="1808779"/>
            <a:ext cx="678541" cy="720000"/>
          </a:xfrm>
          <a:prstGeom prst="rect">
            <a:avLst/>
          </a:prstGeom>
        </p:spPr>
      </p:pic>
      <p:pic>
        <p:nvPicPr>
          <p:cNvPr id="19" name="Picture 18">
            <a:extLst>
              <a:ext uri="{FF2B5EF4-FFF2-40B4-BE49-F238E27FC236}">
                <a16:creationId xmlns:a16="http://schemas.microsoft.com/office/drawing/2014/main" id="{7FADF379-2821-97FA-0B3E-02FB9DAE6D3D}"/>
              </a:ext>
            </a:extLst>
          </p:cNvPr>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892711" y="1229774"/>
            <a:ext cx="3842821" cy="3842821"/>
          </a:xfrm>
          <a:prstGeom prst="rect">
            <a:avLst/>
          </a:prstGeom>
        </p:spPr>
      </p:pic>
      <p:sp>
        <p:nvSpPr>
          <p:cNvPr id="20" name="TextBox 19">
            <a:extLst>
              <a:ext uri="{FF2B5EF4-FFF2-40B4-BE49-F238E27FC236}">
                <a16:creationId xmlns:a16="http://schemas.microsoft.com/office/drawing/2014/main" id="{DFA518E1-23DE-A498-48E7-7D6630E9A613}"/>
              </a:ext>
            </a:extLst>
          </p:cNvPr>
          <p:cNvSpPr txBox="1"/>
          <p:nvPr/>
        </p:nvSpPr>
        <p:spPr>
          <a:xfrm>
            <a:off x="8554962" y="2302945"/>
            <a:ext cx="2811988" cy="1938992"/>
          </a:xfrm>
          <a:prstGeom prst="rect">
            <a:avLst/>
          </a:prstGeom>
        </p:spPr>
        <p:txBody>
          <a:bodyPr wrap="none" rtlCol="0" anchor="ctr" anchorCtr="0">
            <a:spAutoFit/>
          </a:bodyPr>
          <a:lstStyle/>
          <a:p>
            <a:r>
              <a:rPr lang="en-US" sz="6000">
                <a:solidFill>
                  <a:schemeClr val="accent1">
                    <a:lumMod val="75000"/>
                  </a:schemeClr>
                </a:solidFill>
              </a:rPr>
              <a:t>3,5 hour</a:t>
            </a:r>
          </a:p>
          <a:p>
            <a:pPr algn="ctr"/>
            <a:r>
              <a:rPr lang="en-US" sz="6000">
                <a:solidFill>
                  <a:schemeClr val="accent1">
                    <a:lumMod val="75000"/>
                  </a:schemeClr>
                </a:solidFill>
              </a:rPr>
              <a:t>daily</a:t>
            </a:r>
            <a:endParaRPr lang="pt-BR">
              <a:solidFill>
                <a:schemeClr val="accent1">
                  <a:lumMod val="75000"/>
                </a:schemeClr>
              </a:solidFill>
            </a:endParaRPr>
          </a:p>
        </p:txBody>
      </p:sp>
    </p:spTree>
    <p:extLst>
      <p:ext uri="{BB962C8B-B14F-4D97-AF65-F5344CB8AC3E}">
        <p14:creationId xmlns:p14="http://schemas.microsoft.com/office/powerpoint/2010/main" val="1557228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BC69B-B141-46A5-6932-FB7F2064CB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9C7659-658F-B40E-6BC9-1BE54658A5E3}"/>
              </a:ext>
            </a:extLst>
          </p:cNvPr>
          <p:cNvSpPr>
            <a:spLocks noGrp="1"/>
          </p:cNvSpPr>
          <p:nvPr>
            <p:ph type="title"/>
          </p:nvPr>
        </p:nvSpPr>
        <p:spPr>
          <a:xfrm>
            <a:off x="407988" y="221954"/>
            <a:ext cx="9011924" cy="341632"/>
          </a:xfrm>
        </p:spPr>
        <p:txBody>
          <a:bodyPr/>
          <a:lstStyle/>
          <a:p>
            <a:r>
              <a:rPr lang="en-US" sz="1800" b="1">
                <a:latin typeface="Open Sans" panose="020B0606030504020204" pitchFamily="34" charset="0"/>
                <a:ea typeface="Open Sans" panose="020B0606030504020204" pitchFamily="34" charset="0"/>
                <a:cs typeface="Open Sans" panose="020B0606030504020204" pitchFamily="34" charset="0"/>
              </a:rPr>
              <a:t>Context – Metering Team R1</a:t>
            </a:r>
            <a:endParaRPr lang="en-US" sz="1800" b="1" i="1">
              <a:latin typeface="Open Sans" panose="020B0606030504020204" pitchFamily="34" charset="0"/>
              <a:ea typeface="Open Sans" panose="020B0606030504020204" pitchFamily="34" charset="0"/>
              <a:cs typeface="Open Sans" panose="020B0606030504020204" pitchFamily="34" charset="0"/>
            </a:endParaRPr>
          </a:p>
        </p:txBody>
      </p:sp>
      <p:sp>
        <p:nvSpPr>
          <p:cNvPr id="3" name="Footer Placeholder 2">
            <a:extLst>
              <a:ext uri="{FF2B5EF4-FFF2-40B4-BE49-F238E27FC236}">
                <a16:creationId xmlns:a16="http://schemas.microsoft.com/office/drawing/2014/main" id="{3E028FD3-268E-F7C6-1FC1-1B0EBA8F04F1}"/>
              </a:ext>
            </a:extLst>
          </p:cNvPr>
          <p:cNvSpPr>
            <a:spLocks noGrp="1"/>
          </p:cNvSpPr>
          <p:nvPr>
            <p:ph type="ftr" sz="quarter" idx="10"/>
          </p:nvPr>
        </p:nvSpPr>
        <p:spPr/>
        <p:txBody>
          <a:bodyPr/>
          <a:lstStyle/>
          <a:p>
            <a:r>
              <a:rPr lang="fr-FR"/>
              <a:t>© SBM Offshore 2023. All rights reserved. www.sbmoffshore.com</a:t>
            </a:r>
          </a:p>
        </p:txBody>
      </p:sp>
      <p:sp>
        <p:nvSpPr>
          <p:cNvPr id="4" name="Slide Number Placeholder 3">
            <a:extLst>
              <a:ext uri="{FF2B5EF4-FFF2-40B4-BE49-F238E27FC236}">
                <a16:creationId xmlns:a16="http://schemas.microsoft.com/office/drawing/2014/main" id="{8700D52A-4D53-8425-D2C5-A6F4A0D8C441}"/>
              </a:ext>
            </a:extLst>
          </p:cNvPr>
          <p:cNvSpPr>
            <a:spLocks noGrp="1"/>
          </p:cNvSpPr>
          <p:nvPr>
            <p:ph type="sldNum" sz="quarter" idx="11"/>
          </p:nvPr>
        </p:nvSpPr>
        <p:spPr/>
        <p:txBody>
          <a:bodyPr/>
          <a:lstStyle/>
          <a:p>
            <a:fld id="{B07B8046-5099-5A4D-8E74-E863D84FE29A}" type="slidenum">
              <a:rPr lang="fr-FR" smtClean="0"/>
              <a:pPr/>
              <a:t>2</a:t>
            </a:fld>
            <a:endParaRPr lang="fr-FR"/>
          </a:p>
        </p:txBody>
      </p:sp>
      <p:pic>
        <p:nvPicPr>
          <p:cNvPr id="6" name="Picture 5">
            <a:extLst>
              <a:ext uri="{FF2B5EF4-FFF2-40B4-BE49-F238E27FC236}">
                <a16:creationId xmlns:a16="http://schemas.microsoft.com/office/drawing/2014/main" id="{24DD2C6F-59BC-991D-34F7-B74AB45298FF}"/>
              </a:ext>
            </a:extLst>
          </p:cNvPr>
          <p:cNvPicPr>
            <a:picLocks noChangeAspect="1"/>
          </p:cNvPicPr>
          <p:nvPr/>
        </p:nvPicPr>
        <p:blipFill>
          <a:blip r:embed="rId3"/>
          <a:stretch>
            <a:fillRect/>
          </a:stretch>
        </p:blipFill>
        <p:spPr>
          <a:xfrm>
            <a:off x="3746857" y="1358344"/>
            <a:ext cx="1867872" cy="1763271"/>
          </a:xfrm>
          <a:prstGeom prst="rect">
            <a:avLst/>
          </a:prstGeom>
        </p:spPr>
      </p:pic>
      <p:pic>
        <p:nvPicPr>
          <p:cNvPr id="7" name="Picture 6">
            <a:extLst>
              <a:ext uri="{FF2B5EF4-FFF2-40B4-BE49-F238E27FC236}">
                <a16:creationId xmlns:a16="http://schemas.microsoft.com/office/drawing/2014/main" id="{0229E747-72B3-78F8-4519-9E40C1FAC2F1}"/>
              </a:ext>
            </a:extLst>
          </p:cNvPr>
          <p:cNvPicPr>
            <a:picLocks noChangeAspect="1"/>
          </p:cNvPicPr>
          <p:nvPr/>
        </p:nvPicPr>
        <p:blipFill>
          <a:blip r:embed="rId4">
            <a:clrChange>
              <a:clrFrom>
                <a:srgbClr val="B0B0B0"/>
              </a:clrFrom>
              <a:clrTo>
                <a:srgbClr val="B0B0B0">
                  <a:alpha val="0"/>
                </a:srgbClr>
              </a:clrTo>
            </a:clrChange>
            <a:duotone>
              <a:prstClr val="black"/>
              <a:schemeClr val="accent6">
                <a:tint val="45000"/>
                <a:satMod val="400000"/>
              </a:schemeClr>
            </a:duotone>
            <a:extLst>
              <a:ext uri="{BEBA8EAE-BF5A-486C-A8C5-ECC9F3942E4B}">
                <a14:imgProps xmlns:a14="http://schemas.microsoft.com/office/drawing/2010/main">
                  <a14:imgLayer r:embed="rId5">
                    <a14:imgEffect>
                      <a14:saturation sat="400000"/>
                    </a14:imgEffect>
                    <a14:imgEffect>
                      <a14:brightnessContrast bright="-20000" contrast="-40000"/>
                    </a14:imgEffect>
                  </a14:imgLayer>
                </a14:imgProps>
              </a:ext>
            </a:extLst>
          </a:blip>
          <a:stretch>
            <a:fillRect/>
          </a:stretch>
        </p:blipFill>
        <p:spPr>
          <a:xfrm>
            <a:off x="6524020" y="1366663"/>
            <a:ext cx="1995054" cy="1746632"/>
          </a:xfrm>
          <a:prstGeom prst="rect">
            <a:avLst/>
          </a:prstGeom>
        </p:spPr>
      </p:pic>
      <p:pic>
        <p:nvPicPr>
          <p:cNvPr id="8" name="Picture 7">
            <a:extLst>
              <a:ext uri="{FF2B5EF4-FFF2-40B4-BE49-F238E27FC236}">
                <a16:creationId xmlns:a16="http://schemas.microsoft.com/office/drawing/2014/main" id="{FA2D6B06-949F-30D3-7088-927C81DF17F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81398" y="1558868"/>
            <a:ext cx="1871184" cy="1362222"/>
          </a:xfrm>
          <a:prstGeom prst="rect">
            <a:avLst/>
          </a:prstGeom>
        </p:spPr>
      </p:pic>
      <p:pic>
        <p:nvPicPr>
          <p:cNvPr id="9" name="Picture 8">
            <a:extLst>
              <a:ext uri="{FF2B5EF4-FFF2-40B4-BE49-F238E27FC236}">
                <a16:creationId xmlns:a16="http://schemas.microsoft.com/office/drawing/2014/main" id="{614A25A8-CCA8-55DF-A8D1-E3BC22C1C60E}"/>
              </a:ext>
            </a:extLst>
          </p:cNvPr>
          <p:cNvPicPr>
            <a:picLocks noChangeAspect="1"/>
          </p:cNvPicPr>
          <p:nvPr/>
        </p:nvPicPr>
        <p:blipFill>
          <a:blip r:embed="rId7">
            <a:clrChange>
              <a:clrFrom>
                <a:srgbClr val="BFBFBF"/>
              </a:clrFrom>
              <a:clrTo>
                <a:srgbClr val="BFBFBF">
                  <a:alpha val="0"/>
                </a:srgbClr>
              </a:clrTo>
            </a:clrChange>
            <a:duotone>
              <a:prstClr val="black"/>
              <a:schemeClr val="accent6">
                <a:tint val="45000"/>
                <a:satMod val="400000"/>
              </a:schemeClr>
            </a:duotone>
            <a:extLst>
              <a:ext uri="{BEBA8EAE-BF5A-486C-A8C5-ECC9F3942E4B}">
                <a14:imgProps xmlns:a14="http://schemas.microsoft.com/office/drawing/2010/main">
                  <a14:imgLayer r:embed="rId8">
                    <a14:imgEffect>
                      <a14:brightnessContrast bright="-20000" contrast="-20000"/>
                    </a14:imgEffect>
                  </a14:imgLayer>
                </a14:imgProps>
              </a:ext>
            </a:extLst>
          </a:blip>
          <a:stretch>
            <a:fillRect/>
          </a:stretch>
        </p:blipFill>
        <p:spPr>
          <a:xfrm>
            <a:off x="9651924" y="1279289"/>
            <a:ext cx="1909630" cy="1827154"/>
          </a:xfrm>
          <a:prstGeom prst="rect">
            <a:avLst/>
          </a:prstGeom>
        </p:spPr>
      </p:pic>
      <p:sp>
        <p:nvSpPr>
          <p:cNvPr id="10" name="TextBox 9">
            <a:extLst>
              <a:ext uri="{FF2B5EF4-FFF2-40B4-BE49-F238E27FC236}">
                <a16:creationId xmlns:a16="http://schemas.microsoft.com/office/drawing/2014/main" id="{8928AA64-04CC-9F73-7324-F37B8928ABD6}"/>
              </a:ext>
            </a:extLst>
          </p:cNvPr>
          <p:cNvSpPr txBox="1"/>
          <p:nvPr/>
        </p:nvSpPr>
        <p:spPr>
          <a:xfrm>
            <a:off x="1000008" y="3141602"/>
            <a:ext cx="1833964" cy="338554"/>
          </a:xfrm>
          <a:prstGeom prst="rect">
            <a:avLst/>
          </a:prstGeom>
          <a:noFill/>
        </p:spPr>
        <p:txBody>
          <a:bodyPr wrap="none" rtlCol="0">
            <a:spAutoFit/>
          </a:bodyPr>
          <a:lstStyle/>
          <a:p>
            <a:pPr algn="l"/>
            <a:r>
              <a:rPr lang="en-US" sz="1600">
                <a:solidFill>
                  <a:srgbClr val="646363"/>
                </a:solidFill>
                <a:latin typeface="Avenir Light" panose="020B0402020203020204" pitchFamily="34" charset="77"/>
              </a:rPr>
              <a:t>Operational Control</a:t>
            </a:r>
            <a:endParaRPr lang="pt-BR" sz="1600">
              <a:solidFill>
                <a:srgbClr val="646363"/>
              </a:solidFill>
              <a:latin typeface="Avenir Light" panose="020B0402020203020204" pitchFamily="34" charset="77"/>
            </a:endParaRPr>
          </a:p>
        </p:txBody>
      </p:sp>
      <p:sp>
        <p:nvSpPr>
          <p:cNvPr id="11" name="TextBox 10">
            <a:extLst>
              <a:ext uri="{FF2B5EF4-FFF2-40B4-BE49-F238E27FC236}">
                <a16:creationId xmlns:a16="http://schemas.microsoft.com/office/drawing/2014/main" id="{8C8795A5-70D8-6036-17B8-6A64FC0BF73A}"/>
              </a:ext>
            </a:extLst>
          </p:cNvPr>
          <p:cNvSpPr txBox="1"/>
          <p:nvPr/>
        </p:nvSpPr>
        <p:spPr>
          <a:xfrm>
            <a:off x="3570008" y="3141602"/>
            <a:ext cx="2221570" cy="338554"/>
          </a:xfrm>
          <a:prstGeom prst="rect">
            <a:avLst/>
          </a:prstGeom>
          <a:noFill/>
        </p:spPr>
        <p:txBody>
          <a:bodyPr wrap="none" rtlCol="0">
            <a:spAutoFit/>
          </a:bodyPr>
          <a:lstStyle/>
          <a:p>
            <a:pPr algn="l"/>
            <a:r>
              <a:rPr lang="en-US" sz="1600">
                <a:solidFill>
                  <a:srgbClr val="646363"/>
                </a:solidFill>
                <a:latin typeface="Avenir Light" panose="020B0402020203020204" pitchFamily="34" charset="77"/>
              </a:rPr>
              <a:t>Production Performance</a:t>
            </a:r>
            <a:endParaRPr lang="pt-BR" sz="1600">
              <a:solidFill>
                <a:srgbClr val="646363"/>
              </a:solidFill>
              <a:latin typeface="Avenir Light" panose="020B0402020203020204" pitchFamily="34" charset="77"/>
            </a:endParaRPr>
          </a:p>
        </p:txBody>
      </p:sp>
      <p:sp>
        <p:nvSpPr>
          <p:cNvPr id="12" name="TextBox 11">
            <a:extLst>
              <a:ext uri="{FF2B5EF4-FFF2-40B4-BE49-F238E27FC236}">
                <a16:creationId xmlns:a16="http://schemas.microsoft.com/office/drawing/2014/main" id="{FBE6D7D0-ACD3-2CB3-B423-9CF7E9C72B31}"/>
              </a:ext>
            </a:extLst>
          </p:cNvPr>
          <p:cNvSpPr txBox="1"/>
          <p:nvPr/>
        </p:nvSpPr>
        <p:spPr>
          <a:xfrm>
            <a:off x="6625597" y="3141602"/>
            <a:ext cx="1791901" cy="338554"/>
          </a:xfrm>
          <a:prstGeom prst="rect">
            <a:avLst/>
          </a:prstGeom>
          <a:noFill/>
        </p:spPr>
        <p:txBody>
          <a:bodyPr wrap="none" rtlCol="0">
            <a:spAutoFit/>
          </a:bodyPr>
          <a:lstStyle/>
          <a:p>
            <a:pPr algn="l"/>
            <a:r>
              <a:rPr lang="en-US" sz="1600">
                <a:solidFill>
                  <a:srgbClr val="646363"/>
                </a:solidFill>
                <a:latin typeface="Avenir Light" panose="020B0402020203020204" pitchFamily="34" charset="77"/>
              </a:rPr>
              <a:t>Contractual Targets</a:t>
            </a:r>
            <a:endParaRPr lang="pt-BR" sz="1600">
              <a:solidFill>
                <a:srgbClr val="646363"/>
              </a:solidFill>
              <a:latin typeface="Avenir Light" panose="020B0402020203020204" pitchFamily="34" charset="77"/>
            </a:endParaRPr>
          </a:p>
        </p:txBody>
      </p:sp>
      <p:pic>
        <p:nvPicPr>
          <p:cNvPr id="13" name="Picture 12">
            <a:extLst>
              <a:ext uri="{FF2B5EF4-FFF2-40B4-BE49-F238E27FC236}">
                <a16:creationId xmlns:a16="http://schemas.microsoft.com/office/drawing/2014/main" id="{D54AB10B-F95E-917E-E727-999F581F764B}"/>
              </a:ext>
            </a:extLst>
          </p:cNvPr>
          <p:cNvPicPr>
            <a:picLocks noChangeAspect="1"/>
          </p:cNvPicPr>
          <p:nvPr/>
        </p:nvPicPr>
        <p:blipFill rotWithShape="1">
          <a:blip r:embed="rId9">
            <a:extLst>
              <a:ext uri="{28A0092B-C50C-407E-A947-70E740481C1C}">
                <a14:useLocalDpi xmlns:a14="http://schemas.microsoft.com/office/drawing/2010/main" val="0"/>
              </a:ext>
            </a:extLst>
          </a:blip>
          <a:srcRect l="34632" r="49459" b="81746"/>
          <a:stretch/>
        </p:blipFill>
        <p:spPr>
          <a:xfrm>
            <a:off x="4064000" y="3847029"/>
            <a:ext cx="2221569" cy="1733313"/>
          </a:xfrm>
          <a:prstGeom prst="rect">
            <a:avLst/>
          </a:prstGeom>
        </p:spPr>
      </p:pic>
      <p:sp>
        <p:nvSpPr>
          <p:cNvPr id="14" name="TextBox 13">
            <a:extLst>
              <a:ext uri="{FF2B5EF4-FFF2-40B4-BE49-F238E27FC236}">
                <a16:creationId xmlns:a16="http://schemas.microsoft.com/office/drawing/2014/main" id="{33984D84-DB67-43CD-86AC-9BA2260690ED}"/>
              </a:ext>
            </a:extLst>
          </p:cNvPr>
          <p:cNvSpPr txBox="1"/>
          <p:nvPr/>
        </p:nvSpPr>
        <p:spPr>
          <a:xfrm>
            <a:off x="6096000" y="4513630"/>
            <a:ext cx="2105385" cy="523220"/>
          </a:xfrm>
          <a:prstGeom prst="rect">
            <a:avLst/>
          </a:prstGeom>
          <a:noFill/>
        </p:spPr>
        <p:txBody>
          <a:bodyPr wrap="none" rtlCol="0">
            <a:spAutoFit/>
          </a:bodyPr>
          <a:lstStyle/>
          <a:p>
            <a:pPr algn="l"/>
            <a:r>
              <a:rPr lang="en-US" sz="2800">
                <a:solidFill>
                  <a:schemeClr val="accent1"/>
                </a:solidFill>
                <a:latin typeface="Avenir Light" panose="020B0402020203020204" pitchFamily="34" charset="77"/>
              </a:rPr>
              <a:t>REGULATORY</a:t>
            </a:r>
            <a:endParaRPr lang="pt-BR" sz="2000">
              <a:solidFill>
                <a:schemeClr val="accent1"/>
              </a:solidFill>
              <a:latin typeface="Avenir Light" panose="020B0402020203020204" pitchFamily="34" charset="77"/>
            </a:endParaRPr>
          </a:p>
        </p:txBody>
      </p:sp>
      <p:sp>
        <p:nvSpPr>
          <p:cNvPr id="5" name="TextBox 4">
            <a:extLst>
              <a:ext uri="{FF2B5EF4-FFF2-40B4-BE49-F238E27FC236}">
                <a16:creationId xmlns:a16="http://schemas.microsoft.com/office/drawing/2014/main" id="{A7A7C252-9992-C6E0-5026-E32C27195CB3}"/>
              </a:ext>
            </a:extLst>
          </p:cNvPr>
          <p:cNvSpPr txBox="1"/>
          <p:nvPr/>
        </p:nvSpPr>
        <p:spPr>
          <a:xfrm>
            <a:off x="9981170" y="3141602"/>
            <a:ext cx="1254831" cy="338554"/>
          </a:xfrm>
          <a:prstGeom prst="rect">
            <a:avLst/>
          </a:prstGeom>
          <a:noFill/>
        </p:spPr>
        <p:txBody>
          <a:bodyPr wrap="none" rtlCol="0">
            <a:spAutoFit/>
          </a:bodyPr>
          <a:lstStyle/>
          <a:p>
            <a:pPr algn="l"/>
            <a:r>
              <a:rPr lang="en-US" sz="1600">
                <a:solidFill>
                  <a:srgbClr val="646363"/>
                </a:solidFill>
                <a:latin typeface="Avenir Light" panose="020B0402020203020204" pitchFamily="34" charset="77"/>
              </a:rPr>
              <a:t>Environment</a:t>
            </a:r>
            <a:endParaRPr lang="pt-BR" sz="1600">
              <a:solidFill>
                <a:srgbClr val="646363"/>
              </a:solidFill>
              <a:latin typeface="Avenir Light" panose="020B0402020203020204" pitchFamily="34" charset="77"/>
            </a:endParaRPr>
          </a:p>
        </p:txBody>
      </p:sp>
    </p:spTree>
    <p:extLst>
      <p:ext uri="{BB962C8B-B14F-4D97-AF65-F5344CB8AC3E}">
        <p14:creationId xmlns:p14="http://schemas.microsoft.com/office/powerpoint/2010/main" val="29393642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415E6-1F49-7E47-01EF-B1478A723FD5}"/>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994FFBD3-63D5-2510-A95D-3F98585A39E9}"/>
              </a:ext>
            </a:extLst>
          </p:cNvPr>
          <p:cNvSpPr>
            <a:spLocks noGrp="1"/>
          </p:cNvSpPr>
          <p:nvPr>
            <p:ph type="ftr" sz="quarter" idx="3"/>
          </p:nvPr>
        </p:nvSpPr>
        <p:spPr/>
        <p:txBody>
          <a:bodyPr/>
          <a:lstStyle/>
          <a:p>
            <a:r>
              <a:rPr lang="en-US"/>
              <a:t>© SBM Offshore. All rights reserved. www.sbmoffshore.com</a:t>
            </a:r>
            <a:endParaRPr lang="fr-FR"/>
          </a:p>
        </p:txBody>
      </p:sp>
      <p:sp>
        <p:nvSpPr>
          <p:cNvPr id="3" name="Slide Number Placeholder 2">
            <a:extLst>
              <a:ext uri="{FF2B5EF4-FFF2-40B4-BE49-F238E27FC236}">
                <a16:creationId xmlns:a16="http://schemas.microsoft.com/office/drawing/2014/main" id="{2E66D5C2-A57A-A214-A684-B6E7DFCAA592}"/>
              </a:ext>
            </a:extLst>
          </p:cNvPr>
          <p:cNvSpPr>
            <a:spLocks noGrp="1"/>
          </p:cNvSpPr>
          <p:nvPr>
            <p:ph type="sldNum" sz="quarter" idx="4"/>
          </p:nvPr>
        </p:nvSpPr>
        <p:spPr/>
        <p:txBody>
          <a:bodyPr/>
          <a:lstStyle/>
          <a:p>
            <a:fld id="{888928BD-9DD5-4B49-B597-3FD2BD4272DD}" type="slidenum">
              <a:rPr lang="en-GB" smtClean="0"/>
              <a:pPr/>
              <a:t>20</a:t>
            </a:fld>
            <a:endParaRPr lang="en-GB"/>
          </a:p>
        </p:txBody>
      </p:sp>
      <p:sp>
        <p:nvSpPr>
          <p:cNvPr id="11" name="Title 10">
            <a:extLst>
              <a:ext uri="{FF2B5EF4-FFF2-40B4-BE49-F238E27FC236}">
                <a16:creationId xmlns:a16="http://schemas.microsoft.com/office/drawing/2014/main" id="{830A0590-75DB-A743-4BD3-3E978DAF75E8}"/>
              </a:ext>
            </a:extLst>
          </p:cNvPr>
          <p:cNvSpPr>
            <a:spLocks noGrp="1"/>
          </p:cNvSpPr>
          <p:nvPr>
            <p:ph type="title"/>
          </p:nvPr>
        </p:nvSpPr>
        <p:spPr>
          <a:xfrm>
            <a:off x="407988" y="194254"/>
            <a:ext cx="9967912" cy="397032"/>
          </a:xfrm>
        </p:spPr>
        <p:txBody>
          <a:bodyPr/>
          <a:lstStyle/>
          <a:p>
            <a:r>
              <a:rPr lang="en-US" dirty="0"/>
              <a:t>Quantifying the Impact: Manual Effort Baseline</a:t>
            </a:r>
          </a:p>
        </p:txBody>
      </p:sp>
      <p:sp>
        <p:nvSpPr>
          <p:cNvPr id="8" name="Text 1"/>
          <p:cNvSpPr/>
          <p:nvPr/>
        </p:nvSpPr>
        <p:spPr>
          <a:xfrm>
            <a:off x="661392" y="2873200"/>
            <a:ext cx="10869018" cy="558317"/>
          </a:xfrm>
          <a:prstGeom prst="rect">
            <a:avLst/>
          </a:prstGeom>
          <a:noFill/>
          <a:ln/>
        </p:spPr>
        <p:txBody>
          <a:bodyPr wrap="square" lIns="0" tIns="0" rIns="0" bIns="0" rtlCol="0" anchor="t"/>
          <a:lstStyle/>
          <a:p>
            <a:pPr>
              <a:lnSpc>
                <a:spcPts val="2083"/>
              </a:lnSpc>
            </a:pPr>
            <a:r>
              <a:rPr lang="en-US" sz="1400" dirty="0">
                <a:solidFill>
                  <a:srgbClr val="15213F"/>
                </a:solidFill>
                <a:effectLst/>
                <a:latin typeface="Aptos" panose="020B0004020202020204" pitchFamily="34" charset="0"/>
              </a:rPr>
              <a:t>The team spent about 7 hours weekly per FPSO manually consolidating</a:t>
            </a:r>
            <a:r>
              <a:rPr lang="en-US" sz="1400" dirty="0">
                <a:solidFill>
                  <a:srgbClr val="15213F"/>
                </a:solidFill>
                <a:latin typeface="Aptos" panose="020B0004020202020204" pitchFamily="34" charset="0"/>
              </a:rPr>
              <a:t> files, saving reports, generating certificates, validating configuration with</a:t>
            </a:r>
            <a:r>
              <a:rPr lang="en-US" sz="1400" dirty="0">
                <a:solidFill>
                  <a:srgbClr val="15213F"/>
                </a:solidFill>
                <a:effectLst/>
                <a:latin typeface="Aptos" panose="020B0004020202020204" pitchFamily="34" charset="0"/>
              </a:rPr>
              <a:t> </a:t>
            </a:r>
            <a:r>
              <a:rPr lang="en-US" sz="1400" dirty="0">
                <a:solidFill>
                  <a:srgbClr val="15213F"/>
                </a:solidFill>
                <a:latin typeface="Aptos" panose="020B0004020202020204" pitchFamily="34" charset="0"/>
              </a:rPr>
              <a:t>three employee </a:t>
            </a:r>
            <a:r>
              <a:rPr lang="en-US" sz="1400" dirty="0">
                <a:solidFill>
                  <a:srgbClr val="15213F"/>
                </a:solidFill>
                <a:effectLst/>
                <a:latin typeface="Aptos" panose="020B0004020202020204" pitchFamily="34" charset="0"/>
              </a:rPr>
              <a:t>involved: Metering engineer, metering analyst and metering technician.</a:t>
            </a:r>
            <a:endParaRPr lang="en-US" sz="1400" dirty="0">
              <a:latin typeface="Aptos" panose="020B0004020202020204" pitchFamily="34" charset="0"/>
            </a:endParaRPr>
          </a:p>
        </p:txBody>
      </p:sp>
      <p:sp>
        <p:nvSpPr>
          <p:cNvPr id="9" name="Shape 2"/>
          <p:cNvSpPr/>
          <p:nvPr/>
        </p:nvSpPr>
        <p:spPr>
          <a:xfrm>
            <a:off x="661491" y="3634916"/>
            <a:ext cx="3512741" cy="1484709"/>
          </a:xfrm>
          <a:prstGeom prst="roundRect">
            <a:avLst>
              <a:gd name="adj" fmla="val 6159"/>
            </a:avLst>
          </a:prstGeom>
          <a:solidFill>
            <a:srgbClr val="FBFCFE"/>
          </a:solidFill>
          <a:ln/>
        </p:spPr>
        <p:txBody>
          <a:bodyPr/>
          <a:lstStyle/>
          <a:p>
            <a:endParaRPr lang="en-US" sz="1600">
              <a:latin typeface="Aptos" panose="020B0004020202020204" pitchFamily="34" charset="0"/>
            </a:endParaRPr>
          </a:p>
        </p:txBody>
      </p:sp>
      <p:pic>
        <p:nvPicPr>
          <p:cNvPr id="10" name="Image 0" descr="preencoded.png"/>
          <p:cNvPicPr>
            <a:picLocks noChangeAspect="1"/>
          </p:cNvPicPr>
          <p:nvPr/>
        </p:nvPicPr>
        <p:blipFill>
          <a:blip r:embed="rId2"/>
          <a:stretch>
            <a:fillRect/>
          </a:stretch>
        </p:blipFill>
        <p:spPr>
          <a:xfrm>
            <a:off x="661491" y="3615865"/>
            <a:ext cx="3512741" cy="76200"/>
          </a:xfrm>
          <a:prstGeom prst="rect">
            <a:avLst/>
          </a:prstGeom>
        </p:spPr>
      </p:pic>
      <p:pic>
        <p:nvPicPr>
          <p:cNvPr id="15" name="Image 1" descr="preencoded.png"/>
          <p:cNvPicPr>
            <a:picLocks noChangeAspect="1"/>
          </p:cNvPicPr>
          <p:nvPr/>
        </p:nvPicPr>
        <p:blipFill>
          <a:blip r:embed="rId3"/>
          <a:stretch>
            <a:fillRect/>
          </a:stretch>
        </p:blipFill>
        <p:spPr>
          <a:xfrm>
            <a:off x="2169815" y="3386869"/>
            <a:ext cx="496094" cy="496094"/>
          </a:xfrm>
          <a:prstGeom prst="rect">
            <a:avLst/>
          </a:prstGeom>
        </p:spPr>
      </p:pic>
      <p:sp>
        <p:nvSpPr>
          <p:cNvPr id="16" name="Text 3"/>
          <p:cNvSpPr/>
          <p:nvPr/>
        </p:nvSpPr>
        <p:spPr>
          <a:xfrm>
            <a:off x="2318643" y="3510892"/>
            <a:ext cx="198438" cy="248047"/>
          </a:xfrm>
          <a:prstGeom prst="rect">
            <a:avLst/>
          </a:prstGeom>
          <a:noFill/>
          <a:ln/>
        </p:spPr>
        <p:txBody>
          <a:bodyPr wrap="none" lIns="0" tIns="0" rIns="0" bIns="0" rtlCol="0" anchor="t"/>
          <a:lstStyle/>
          <a:p>
            <a:pPr>
              <a:lnSpc>
                <a:spcPts val="2500"/>
              </a:lnSpc>
            </a:pPr>
            <a:r>
              <a:rPr lang="en-US" sz="1600">
                <a:solidFill>
                  <a:srgbClr val="FFFFFF"/>
                </a:solidFill>
                <a:latin typeface="Aptos" panose="020B0004020202020204" pitchFamily="34" charset="0"/>
                <a:ea typeface="Roboto Slab" pitchFamily="34" charset="-122"/>
                <a:cs typeface="Roboto Slab" pitchFamily="34" charset="-120"/>
              </a:rPr>
              <a:t>1</a:t>
            </a:r>
            <a:endParaRPr lang="en-US" sz="1600">
              <a:latin typeface="Aptos" panose="020B0004020202020204" pitchFamily="34" charset="0"/>
            </a:endParaRPr>
          </a:p>
        </p:txBody>
      </p:sp>
      <p:sp>
        <p:nvSpPr>
          <p:cNvPr id="17" name="Text 4"/>
          <p:cNvSpPr/>
          <p:nvPr/>
        </p:nvSpPr>
        <p:spPr>
          <a:xfrm>
            <a:off x="845839" y="4048359"/>
            <a:ext cx="2382143" cy="258465"/>
          </a:xfrm>
          <a:prstGeom prst="rect">
            <a:avLst/>
          </a:prstGeom>
          <a:noFill/>
          <a:ln/>
        </p:spPr>
        <p:txBody>
          <a:bodyPr wrap="none" lIns="0" tIns="0" rIns="0" bIns="0" rtlCol="0" anchor="t"/>
          <a:lstStyle/>
          <a:p>
            <a:pPr>
              <a:lnSpc>
                <a:spcPts val="2000"/>
              </a:lnSpc>
            </a:pPr>
            <a:r>
              <a:rPr lang="en-US" dirty="0">
                <a:solidFill>
                  <a:srgbClr val="15213F"/>
                </a:solidFill>
                <a:latin typeface="Aptos" panose="020B0004020202020204" pitchFamily="34" charset="0"/>
                <a:ea typeface="Roboto Slab" pitchFamily="34" charset="-122"/>
                <a:cs typeface="Roboto Slab" pitchFamily="34" charset="-120"/>
              </a:rPr>
              <a:t>Engineer Time Per FPSO</a:t>
            </a:r>
            <a:endParaRPr lang="en-US" dirty="0">
              <a:latin typeface="Aptos" panose="020B0004020202020204" pitchFamily="34" charset="0"/>
            </a:endParaRPr>
          </a:p>
        </p:txBody>
      </p:sp>
      <p:sp>
        <p:nvSpPr>
          <p:cNvPr id="18" name="Text 5"/>
          <p:cNvSpPr/>
          <p:nvPr/>
        </p:nvSpPr>
        <p:spPr>
          <a:xfrm>
            <a:off x="845840" y="4406044"/>
            <a:ext cx="3144044" cy="529233"/>
          </a:xfrm>
          <a:prstGeom prst="rect">
            <a:avLst/>
          </a:prstGeom>
          <a:noFill/>
          <a:ln/>
        </p:spPr>
        <p:txBody>
          <a:bodyPr wrap="square" lIns="0" tIns="0" rIns="0" bIns="0" rtlCol="0" anchor="t"/>
          <a:lstStyle/>
          <a:p>
            <a:pPr>
              <a:lnSpc>
                <a:spcPts val="2083"/>
              </a:lnSpc>
            </a:pPr>
            <a:r>
              <a:rPr lang="en-US" sz="1400" dirty="0">
                <a:solidFill>
                  <a:srgbClr val="15213F"/>
                </a:solidFill>
                <a:latin typeface="Aptos" panose="020B0004020202020204" pitchFamily="34" charset="0"/>
                <a:ea typeface="Roboto" pitchFamily="34" charset="-122"/>
                <a:cs typeface="Roboto" pitchFamily="34" charset="-120"/>
              </a:rPr>
              <a:t>Engineer, technician and analyst, dedicating 7 hours/day per FPSO</a:t>
            </a:r>
            <a:endParaRPr lang="en-US" sz="1400" dirty="0">
              <a:latin typeface="Aptos" panose="020B0004020202020204" pitchFamily="34" charset="0"/>
            </a:endParaRPr>
          </a:p>
        </p:txBody>
      </p:sp>
      <p:sp>
        <p:nvSpPr>
          <p:cNvPr id="19" name="Shape 6"/>
          <p:cNvSpPr/>
          <p:nvPr/>
        </p:nvSpPr>
        <p:spPr>
          <a:xfrm>
            <a:off x="4339530" y="3634916"/>
            <a:ext cx="3512840" cy="1484709"/>
          </a:xfrm>
          <a:prstGeom prst="roundRect">
            <a:avLst>
              <a:gd name="adj" fmla="val 6159"/>
            </a:avLst>
          </a:prstGeom>
          <a:solidFill>
            <a:srgbClr val="FBFCFE"/>
          </a:solidFill>
          <a:ln/>
        </p:spPr>
        <p:txBody>
          <a:bodyPr/>
          <a:lstStyle/>
          <a:p>
            <a:endParaRPr lang="en-US" sz="1600">
              <a:latin typeface="Aptos" panose="020B0004020202020204" pitchFamily="34" charset="0"/>
            </a:endParaRPr>
          </a:p>
        </p:txBody>
      </p:sp>
      <p:pic>
        <p:nvPicPr>
          <p:cNvPr id="20" name="Image 2" descr="preencoded.png"/>
          <p:cNvPicPr>
            <a:picLocks noChangeAspect="1"/>
          </p:cNvPicPr>
          <p:nvPr/>
        </p:nvPicPr>
        <p:blipFill>
          <a:blip r:embed="rId2"/>
          <a:stretch>
            <a:fillRect/>
          </a:stretch>
        </p:blipFill>
        <p:spPr>
          <a:xfrm>
            <a:off x="4339530" y="3615865"/>
            <a:ext cx="3512840" cy="76200"/>
          </a:xfrm>
          <a:prstGeom prst="rect">
            <a:avLst/>
          </a:prstGeom>
        </p:spPr>
      </p:pic>
      <p:pic>
        <p:nvPicPr>
          <p:cNvPr id="21" name="Image 3" descr="preencoded.png"/>
          <p:cNvPicPr>
            <a:picLocks noChangeAspect="1"/>
          </p:cNvPicPr>
          <p:nvPr/>
        </p:nvPicPr>
        <p:blipFill>
          <a:blip r:embed="rId3"/>
          <a:stretch>
            <a:fillRect/>
          </a:stretch>
        </p:blipFill>
        <p:spPr>
          <a:xfrm>
            <a:off x="5847854" y="3386869"/>
            <a:ext cx="496094" cy="496094"/>
          </a:xfrm>
          <a:prstGeom prst="rect">
            <a:avLst/>
          </a:prstGeom>
        </p:spPr>
      </p:pic>
      <p:sp>
        <p:nvSpPr>
          <p:cNvPr id="22" name="Text 7"/>
          <p:cNvSpPr/>
          <p:nvPr/>
        </p:nvSpPr>
        <p:spPr>
          <a:xfrm>
            <a:off x="5996681" y="3510892"/>
            <a:ext cx="198438" cy="248047"/>
          </a:xfrm>
          <a:prstGeom prst="rect">
            <a:avLst/>
          </a:prstGeom>
          <a:noFill/>
          <a:ln/>
        </p:spPr>
        <p:txBody>
          <a:bodyPr wrap="none" lIns="0" tIns="0" rIns="0" bIns="0" rtlCol="0" anchor="t"/>
          <a:lstStyle/>
          <a:p>
            <a:pPr>
              <a:lnSpc>
                <a:spcPts val="2500"/>
              </a:lnSpc>
            </a:pPr>
            <a:r>
              <a:rPr lang="en-US" sz="1600">
                <a:solidFill>
                  <a:srgbClr val="FFFFFF"/>
                </a:solidFill>
                <a:latin typeface="Aptos" panose="020B0004020202020204" pitchFamily="34" charset="0"/>
                <a:ea typeface="Roboto Slab" pitchFamily="34" charset="-122"/>
                <a:cs typeface="Roboto Slab" pitchFamily="34" charset="-120"/>
              </a:rPr>
              <a:t>2</a:t>
            </a:r>
            <a:endParaRPr lang="en-US" sz="1600">
              <a:latin typeface="Aptos" panose="020B0004020202020204" pitchFamily="34" charset="0"/>
            </a:endParaRPr>
          </a:p>
        </p:txBody>
      </p:sp>
      <p:sp>
        <p:nvSpPr>
          <p:cNvPr id="23" name="Text 8"/>
          <p:cNvSpPr/>
          <p:nvPr/>
        </p:nvSpPr>
        <p:spPr>
          <a:xfrm>
            <a:off x="4523879" y="4048359"/>
            <a:ext cx="2067421" cy="258465"/>
          </a:xfrm>
          <a:prstGeom prst="rect">
            <a:avLst/>
          </a:prstGeom>
          <a:noFill/>
          <a:ln/>
        </p:spPr>
        <p:txBody>
          <a:bodyPr wrap="none" lIns="0" tIns="0" rIns="0" bIns="0" rtlCol="0" anchor="t"/>
          <a:lstStyle/>
          <a:p>
            <a:pPr>
              <a:lnSpc>
                <a:spcPts val="2000"/>
              </a:lnSpc>
            </a:pPr>
            <a:r>
              <a:rPr lang="en-US">
                <a:solidFill>
                  <a:srgbClr val="15213F"/>
                </a:solidFill>
                <a:latin typeface="Aptos" panose="020B0004020202020204" pitchFamily="34" charset="0"/>
                <a:ea typeface="Roboto Slab" pitchFamily="34" charset="-122"/>
                <a:cs typeface="Roboto Slab" pitchFamily="34" charset="-120"/>
              </a:rPr>
              <a:t>Monthly Effort</a:t>
            </a:r>
            <a:endParaRPr lang="en-US">
              <a:latin typeface="Aptos" panose="020B0004020202020204" pitchFamily="34" charset="0"/>
            </a:endParaRPr>
          </a:p>
        </p:txBody>
      </p:sp>
      <p:sp>
        <p:nvSpPr>
          <p:cNvPr id="24" name="Text 9"/>
          <p:cNvSpPr/>
          <p:nvPr/>
        </p:nvSpPr>
        <p:spPr>
          <a:xfrm>
            <a:off x="4523878" y="4406044"/>
            <a:ext cx="3144143" cy="529233"/>
          </a:xfrm>
          <a:prstGeom prst="rect">
            <a:avLst/>
          </a:prstGeom>
          <a:noFill/>
          <a:ln/>
        </p:spPr>
        <p:txBody>
          <a:bodyPr wrap="square" lIns="0" tIns="0" rIns="0" bIns="0" rtlCol="0" anchor="t"/>
          <a:lstStyle/>
          <a:p>
            <a:pPr>
              <a:lnSpc>
                <a:spcPts val="2083"/>
              </a:lnSpc>
            </a:pPr>
            <a:r>
              <a:rPr lang="en-US" sz="1400" dirty="0">
                <a:solidFill>
                  <a:srgbClr val="15213F"/>
                </a:solidFill>
                <a:latin typeface="Aptos" panose="020B0004020202020204" pitchFamily="34" charset="0"/>
                <a:ea typeface="Roboto" pitchFamily="34" charset="-122"/>
                <a:cs typeface="Roboto" pitchFamily="34" charset="-120"/>
              </a:rPr>
              <a:t>Approximately 210 hours per month per FPSO for management and operation.</a:t>
            </a:r>
            <a:endParaRPr lang="en-US" sz="1400" dirty="0">
              <a:latin typeface="Aptos" panose="020B0004020202020204" pitchFamily="34" charset="0"/>
            </a:endParaRPr>
          </a:p>
        </p:txBody>
      </p:sp>
      <p:sp>
        <p:nvSpPr>
          <p:cNvPr id="25" name="Shape 10"/>
          <p:cNvSpPr/>
          <p:nvPr/>
        </p:nvSpPr>
        <p:spPr>
          <a:xfrm>
            <a:off x="8017669" y="3634916"/>
            <a:ext cx="3512741" cy="1484709"/>
          </a:xfrm>
          <a:prstGeom prst="roundRect">
            <a:avLst>
              <a:gd name="adj" fmla="val 6159"/>
            </a:avLst>
          </a:prstGeom>
          <a:solidFill>
            <a:srgbClr val="FBFCFE"/>
          </a:solidFill>
          <a:ln/>
        </p:spPr>
        <p:txBody>
          <a:bodyPr/>
          <a:lstStyle/>
          <a:p>
            <a:endParaRPr lang="en-US" sz="1600">
              <a:latin typeface="Aptos" panose="020B0004020202020204" pitchFamily="34" charset="0"/>
            </a:endParaRPr>
          </a:p>
        </p:txBody>
      </p:sp>
      <p:pic>
        <p:nvPicPr>
          <p:cNvPr id="26" name="Image 4" descr="preencoded.png"/>
          <p:cNvPicPr>
            <a:picLocks noChangeAspect="1"/>
          </p:cNvPicPr>
          <p:nvPr/>
        </p:nvPicPr>
        <p:blipFill>
          <a:blip r:embed="rId2"/>
          <a:stretch>
            <a:fillRect/>
          </a:stretch>
        </p:blipFill>
        <p:spPr>
          <a:xfrm>
            <a:off x="8017669" y="3615865"/>
            <a:ext cx="3512741" cy="76200"/>
          </a:xfrm>
          <a:prstGeom prst="rect">
            <a:avLst/>
          </a:prstGeom>
        </p:spPr>
      </p:pic>
      <p:pic>
        <p:nvPicPr>
          <p:cNvPr id="27" name="Image 5" descr="preencoded.png"/>
          <p:cNvPicPr>
            <a:picLocks noChangeAspect="1"/>
          </p:cNvPicPr>
          <p:nvPr/>
        </p:nvPicPr>
        <p:blipFill>
          <a:blip r:embed="rId3"/>
          <a:stretch>
            <a:fillRect/>
          </a:stretch>
        </p:blipFill>
        <p:spPr>
          <a:xfrm>
            <a:off x="9525992" y="3386869"/>
            <a:ext cx="496094" cy="496094"/>
          </a:xfrm>
          <a:prstGeom prst="rect">
            <a:avLst/>
          </a:prstGeom>
        </p:spPr>
      </p:pic>
      <p:sp>
        <p:nvSpPr>
          <p:cNvPr id="28" name="Text 11"/>
          <p:cNvSpPr/>
          <p:nvPr/>
        </p:nvSpPr>
        <p:spPr>
          <a:xfrm>
            <a:off x="9674819" y="3510892"/>
            <a:ext cx="198438" cy="248047"/>
          </a:xfrm>
          <a:prstGeom prst="rect">
            <a:avLst/>
          </a:prstGeom>
          <a:noFill/>
          <a:ln/>
        </p:spPr>
        <p:txBody>
          <a:bodyPr wrap="none" lIns="0" tIns="0" rIns="0" bIns="0" rtlCol="0" anchor="t"/>
          <a:lstStyle/>
          <a:p>
            <a:pPr>
              <a:lnSpc>
                <a:spcPts val="2500"/>
              </a:lnSpc>
            </a:pPr>
            <a:r>
              <a:rPr lang="en-US" sz="1600">
                <a:solidFill>
                  <a:srgbClr val="FFFFFF"/>
                </a:solidFill>
                <a:latin typeface="Aptos" panose="020B0004020202020204" pitchFamily="34" charset="0"/>
                <a:ea typeface="Roboto Slab" pitchFamily="34" charset="-122"/>
                <a:cs typeface="Roboto Slab" pitchFamily="34" charset="-120"/>
              </a:rPr>
              <a:t>3</a:t>
            </a:r>
            <a:endParaRPr lang="en-US" sz="1600">
              <a:latin typeface="Aptos" panose="020B0004020202020204" pitchFamily="34" charset="0"/>
            </a:endParaRPr>
          </a:p>
        </p:txBody>
      </p:sp>
      <p:sp>
        <p:nvSpPr>
          <p:cNvPr id="29" name="Text 12"/>
          <p:cNvSpPr/>
          <p:nvPr/>
        </p:nvSpPr>
        <p:spPr>
          <a:xfrm>
            <a:off x="8202016" y="4048359"/>
            <a:ext cx="2132807" cy="258465"/>
          </a:xfrm>
          <a:prstGeom prst="rect">
            <a:avLst/>
          </a:prstGeom>
          <a:noFill/>
          <a:ln/>
        </p:spPr>
        <p:txBody>
          <a:bodyPr wrap="none" lIns="0" tIns="0" rIns="0" bIns="0" rtlCol="0" anchor="t"/>
          <a:lstStyle/>
          <a:p>
            <a:pPr>
              <a:lnSpc>
                <a:spcPts val="2000"/>
              </a:lnSpc>
            </a:pPr>
            <a:r>
              <a:rPr lang="en-US">
                <a:solidFill>
                  <a:srgbClr val="15213F"/>
                </a:solidFill>
                <a:latin typeface="Aptos" panose="020B0004020202020204" pitchFamily="34" charset="0"/>
                <a:ea typeface="Roboto Slab" pitchFamily="34" charset="-122"/>
                <a:cs typeface="Roboto Slab" pitchFamily="34" charset="-120"/>
              </a:rPr>
              <a:t>Annualized Workload</a:t>
            </a:r>
            <a:endParaRPr lang="en-US">
              <a:latin typeface="Aptos" panose="020B0004020202020204" pitchFamily="34" charset="0"/>
            </a:endParaRPr>
          </a:p>
        </p:txBody>
      </p:sp>
      <p:sp>
        <p:nvSpPr>
          <p:cNvPr id="30" name="Text 13"/>
          <p:cNvSpPr/>
          <p:nvPr/>
        </p:nvSpPr>
        <p:spPr>
          <a:xfrm>
            <a:off x="8202017" y="4406044"/>
            <a:ext cx="3144044" cy="529233"/>
          </a:xfrm>
          <a:prstGeom prst="rect">
            <a:avLst/>
          </a:prstGeom>
          <a:noFill/>
          <a:ln/>
        </p:spPr>
        <p:txBody>
          <a:bodyPr wrap="square" lIns="0" tIns="0" rIns="0" bIns="0" rtlCol="0" anchor="t"/>
          <a:lstStyle/>
          <a:p>
            <a:pPr>
              <a:lnSpc>
                <a:spcPts val="2083"/>
              </a:lnSpc>
            </a:pPr>
            <a:r>
              <a:rPr lang="en-US" sz="1400" dirty="0">
                <a:solidFill>
                  <a:srgbClr val="15213F"/>
                </a:solidFill>
                <a:latin typeface="Aptos" panose="020B0004020202020204" pitchFamily="34" charset="0"/>
                <a:ea typeface="Roboto" pitchFamily="34" charset="-122"/>
                <a:cs typeface="Roboto" pitchFamily="34" charset="-120"/>
              </a:rPr>
              <a:t>Over 2,500 hours annually per FPSO spent on manual processes.</a:t>
            </a:r>
            <a:endParaRPr lang="en-US" sz="1400" dirty="0">
              <a:latin typeface="Aptos" panose="020B0004020202020204" pitchFamily="34" charset="0"/>
            </a:endParaRPr>
          </a:p>
        </p:txBody>
      </p:sp>
      <p:sp>
        <p:nvSpPr>
          <p:cNvPr id="31" name="Text 14"/>
          <p:cNvSpPr/>
          <p:nvPr/>
        </p:nvSpPr>
        <p:spPr>
          <a:xfrm>
            <a:off x="661491" y="5305660"/>
            <a:ext cx="10869018" cy="529233"/>
          </a:xfrm>
          <a:prstGeom prst="rect">
            <a:avLst/>
          </a:prstGeom>
          <a:noFill/>
          <a:ln/>
        </p:spPr>
        <p:txBody>
          <a:bodyPr wrap="square" lIns="0" tIns="0" rIns="0" bIns="0" rtlCol="0" anchor="t"/>
          <a:lstStyle/>
          <a:p>
            <a:pPr>
              <a:lnSpc>
                <a:spcPts val="2083"/>
              </a:lnSpc>
            </a:pPr>
            <a:r>
              <a:rPr lang="en-US" sz="1400" dirty="0">
                <a:solidFill>
                  <a:srgbClr val="15213F"/>
                </a:solidFill>
                <a:latin typeface="Aptos" panose="020B0004020202020204" pitchFamily="34" charset="0"/>
                <a:ea typeface="Roboto" pitchFamily="34" charset="-122"/>
                <a:cs typeface="Roboto" pitchFamily="34" charset="-120"/>
              </a:rPr>
              <a:t>This baseline highlights the substantial opportunity for efficiency gains through automation. By targeting this manual management, we can unlock considerable capacity.</a:t>
            </a:r>
            <a:endParaRPr lang="en-US" sz="1400" dirty="0">
              <a:latin typeface="Aptos" panose="020B0004020202020204" pitchFamily="34" charset="0"/>
            </a:endParaRPr>
          </a:p>
        </p:txBody>
      </p:sp>
      <p:sp>
        <p:nvSpPr>
          <p:cNvPr id="34" name="Text 14">
            <a:extLst>
              <a:ext uri="{FF2B5EF4-FFF2-40B4-BE49-F238E27FC236}">
                <a16:creationId xmlns:a16="http://schemas.microsoft.com/office/drawing/2014/main" id="{804576A6-D67F-A3BD-8BE4-F282AF11F715}"/>
              </a:ext>
            </a:extLst>
          </p:cNvPr>
          <p:cNvSpPr/>
          <p:nvPr/>
        </p:nvSpPr>
        <p:spPr>
          <a:xfrm>
            <a:off x="661392" y="798721"/>
            <a:ext cx="10869018" cy="780654"/>
          </a:xfrm>
          <a:prstGeom prst="rect">
            <a:avLst/>
          </a:prstGeom>
          <a:noFill/>
          <a:ln/>
        </p:spPr>
        <p:txBody>
          <a:bodyPr wrap="none" lIns="0" tIns="0" rIns="0" bIns="0" rtlCol="0" anchor="t"/>
          <a:lstStyle/>
          <a:p>
            <a:pPr>
              <a:lnSpc>
                <a:spcPts val="2083"/>
              </a:lnSpc>
            </a:pPr>
            <a:endParaRPr lang="en-US" sz="1292">
              <a:latin typeface="Aptos" panose="020B0004020202020204" pitchFamily="34" charset="0"/>
            </a:endParaRPr>
          </a:p>
        </p:txBody>
      </p:sp>
      <p:sp>
        <p:nvSpPr>
          <p:cNvPr id="37" name="Text 5"/>
          <p:cNvSpPr/>
          <p:nvPr/>
        </p:nvSpPr>
        <p:spPr>
          <a:xfrm>
            <a:off x="661392" y="2115384"/>
            <a:ext cx="10220973" cy="426244"/>
          </a:xfrm>
          <a:prstGeom prst="rect">
            <a:avLst/>
          </a:prstGeom>
          <a:noFill/>
          <a:ln/>
        </p:spPr>
        <p:txBody>
          <a:bodyPr wrap="square" lIns="0" tIns="0" rIns="0" bIns="0" rtlCol="0" anchor="t"/>
          <a:lstStyle/>
          <a:p>
            <a:pPr marL="171450" indent="-171450">
              <a:lnSpc>
                <a:spcPts val="1667"/>
              </a:lnSpc>
              <a:buSzPct val="100000"/>
              <a:buFont typeface="Arial" panose="020B0604020202020204" pitchFamily="34" charset="0"/>
              <a:buChar char="•"/>
            </a:pPr>
            <a:endParaRPr lang="en-US" sz="1200">
              <a:latin typeface="Aptos" panose="020B0004020202020204" pitchFamily="34" charset="0"/>
            </a:endParaRPr>
          </a:p>
        </p:txBody>
      </p:sp>
      <p:sp>
        <p:nvSpPr>
          <p:cNvPr id="5" name="TextBox 4">
            <a:extLst>
              <a:ext uri="{FF2B5EF4-FFF2-40B4-BE49-F238E27FC236}">
                <a16:creationId xmlns:a16="http://schemas.microsoft.com/office/drawing/2014/main" id="{07EC0572-4186-5C80-8D49-80C1BFE67680}"/>
              </a:ext>
            </a:extLst>
          </p:cNvPr>
          <p:cNvSpPr txBox="1"/>
          <p:nvPr/>
        </p:nvSpPr>
        <p:spPr>
          <a:xfrm>
            <a:off x="542611" y="901962"/>
            <a:ext cx="10693390" cy="523220"/>
          </a:xfrm>
          <a:prstGeom prst="rect">
            <a:avLst/>
          </a:prstGeom>
          <a:noFill/>
        </p:spPr>
        <p:txBody>
          <a:bodyPr wrap="square" rtlCol="0">
            <a:spAutoFit/>
          </a:bodyPr>
          <a:lstStyle/>
          <a:p>
            <a:r>
              <a:rPr lang="en-US" sz="1400" dirty="0">
                <a:solidFill>
                  <a:srgbClr val="15213F"/>
                </a:solidFill>
                <a:effectLst/>
                <a:latin typeface="Aptos" panose="020B0004020202020204" pitchFamily="34" charset="0"/>
              </a:rPr>
              <a:t>These estimates are based on interviews, procedures and careful assumptions, working closely with operational teams to accurately assess workload.</a:t>
            </a:r>
            <a:endParaRPr lang="en-US" sz="1400" dirty="0">
              <a:solidFill>
                <a:srgbClr val="646363"/>
              </a:solidFill>
              <a:latin typeface="Avenir Light" panose="020B0402020203020204" pitchFamily="34" charset="77"/>
            </a:endParaRPr>
          </a:p>
        </p:txBody>
      </p:sp>
      <p:sp>
        <p:nvSpPr>
          <p:cNvPr id="4" name="TextBox 3">
            <a:extLst>
              <a:ext uri="{FF2B5EF4-FFF2-40B4-BE49-F238E27FC236}">
                <a16:creationId xmlns:a16="http://schemas.microsoft.com/office/drawing/2014/main" id="{37CFD2C7-35B8-7A58-EAC4-F8516D574B7B}"/>
              </a:ext>
            </a:extLst>
          </p:cNvPr>
          <p:cNvSpPr txBox="1"/>
          <p:nvPr/>
        </p:nvSpPr>
        <p:spPr>
          <a:xfrm>
            <a:off x="542611" y="1682016"/>
            <a:ext cx="10693390" cy="952440"/>
          </a:xfrm>
          <a:prstGeom prst="rect">
            <a:avLst/>
          </a:prstGeom>
          <a:noFill/>
        </p:spPr>
        <p:txBody>
          <a:bodyPr wrap="square" rtlCol="0">
            <a:spAutoFit/>
          </a:bodyPr>
          <a:lstStyle/>
          <a:p>
            <a:pPr marL="171450" indent="-171450">
              <a:lnSpc>
                <a:spcPts val="1667"/>
              </a:lnSpc>
              <a:buSzPct val="100000"/>
              <a:buFont typeface="Arial" panose="020B0604020202020204" pitchFamily="34" charset="0"/>
              <a:buChar char="•"/>
            </a:pPr>
            <a:r>
              <a:rPr lang="en-US" sz="1200" b="1" dirty="0">
                <a:latin typeface="Aptos" panose="020B0004020202020204" pitchFamily="34" charset="0"/>
                <a:ea typeface="Roboto" pitchFamily="34" charset="-122"/>
                <a:cs typeface="Roboto" pitchFamily="34" charset="-120"/>
              </a:rPr>
              <a:t>Target Fleet:</a:t>
            </a:r>
            <a:r>
              <a:rPr lang="en-US" sz="1200" dirty="0">
                <a:latin typeface="Aptos" panose="020B0004020202020204" pitchFamily="34" charset="0"/>
                <a:ea typeface="Roboto" pitchFamily="34" charset="-122"/>
                <a:cs typeface="Roboto" pitchFamily="34" charset="-120"/>
              </a:rPr>
              <a:t> Brazil fleet, encompassing 9 FPSOs.</a:t>
            </a:r>
          </a:p>
          <a:p>
            <a:pPr marL="171450" indent="-171450">
              <a:lnSpc>
                <a:spcPts val="1667"/>
              </a:lnSpc>
              <a:buSzPct val="100000"/>
              <a:buFont typeface="Arial" panose="020B0604020202020204" pitchFamily="34" charset="0"/>
              <a:buChar char="•"/>
            </a:pPr>
            <a:r>
              <a:rPr lang="en-US" sz="1200" b="1" dirty="0">
                <a:latin typeface="Aptos" panose="020B0004020202020204" pitchFamily="34" charset="0"/>
                <a:ea typeface="Roboto" pitchFamily="34" charset="-122"/>
                <a:cs typeface="Roboto" pitchFamily="34" charset="-120"/>
              </a:rPr>
              <a:t>Key Roles Surveyed:</a:t>
            </a:r>
            <a:r>
              <a:rPr lang="en-US" sz="1200" dirty="0">
                <a:latin typeface="Aptos" panose="020B0004020202020204" pitchFamily="34" charset="0"/>
                <a:ea typeface="Roboto" pitchFamily="34" charset="-122"/>
                <a:cs typeface="Roboto" pitchFamily="34" charset="-120"/>
              </a:rPr>
              <a:t> Metering Engineers, Metering Analyst and Metering Technician. These roles are central metering system management and operation</a:t>
            </a:r>
          </a:p>
          <a:p>
            <a:pPr marL="171450" indent="-171450">
              <a:lnSpc>
                <a:spcPts val="1667"/>
              </a:lnSpc>
              <a:buSzPct val="100000"/>
              <a:buFont typeface="Arial" panose="020B0604020202020204" pitchFamily="34" charset="0"/>
              <a:buChar char="•"/>
            </a:pPr>
            <a:r>
              <a:rPr lang="en-US" sz="1200" b="1" dirty="0">
                <a:latin typeface="Aptos" panose="020B0004020202020204" pitchFamily="34" charset="0"/>
              </a:rPr>
              <a:t>Survey Focus:</a:t>
            </a:r>
            <a:r>
              <a:rPr lang="en-US" sz="1200" dirty="0">
                <a:latin typeface="Aptos" panose="020B0004020202020204" pitchFamily="34" charset="0"/>
              </a:rPr>
              <a:t> Understanding the entire process and all tasks executed by the metering team to ensure compliance with regulatory requirements, pinpointing manual activities and complex process enforced only by individual knowledge of engineers, analyst and technicians.</a:t>
            </a:r>
          </a:p>
        </p:txBody>
      </p:sp>
    </p:spTree>
    <p:extLst>
      <p:ext uri="{BB962C8B-B14F-4D97-AF65-F5344CB8AC3E}">
        <p14:creationId xmlns:p14="http://schemas.microsoft.com/office/powerpoint/2010/main" val="3052457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763F6ED-49FE-DF45-12C5-FD93B7FF2C46}"/>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3C0F23BE-FDEB-E8E8-2698-07824EAA1954}"/>
              </a:ext>
            </a:extLst>
          </p:cNvPr>
          <p:cNvSpPr>
            <a:spLocks noGrp="1"/>
          </p:cNvSpPr>
          <p:nvPr>
            <p:ph type="ftr" sz="quarter" idx="3"/>
          </p:nvPr>
        </p:nvSpPr>
        <p:spPr/>
        <p:txBody>
          <a:bodyPr/>
          <a:lstStyle/>
          <a:p>
            <a:r>
              <a:rPr lang="en-US"/>
              <a:t>© SBM Offshore. All rights reserved. www.sbmoffshore.com</a:t>
            </a:r>
            <a:endParaRPr lang="fr-FR"/>
          </a:p>
        </p:txBody>
      </p:sp>
      <p:sp>
        <p:nvSpPr>
          <p:cNvPr id="3" name="Slide Number Placeholder 2">
            <a:extLst>
              <a:ext uri="{FF2B5EF4-FFF2-40B4-BE49-F238E27FC236}">
                <a16:creationId xmlns:a16="http://schemas.microsoft.com/office/drawing/2014/main" id="{149BFFB6-A027-58EF-C402-ABA28379BB04}"/>
              </a:ext>
            </a:extLst>
          </p:cNvPr>
          <p:cNvSpPr>
            <a:spLocks noGrp="1"/>
          </p:cNvSpPr>
          <p:nvPr>
            <p:ph type="sldNum" sz="quarter" idx="4"/>
          </p:nvPr>
        </p:nvSpPr>
        <p:spPr/>
        <p:txBody>
          <a:bodyPr/>
          <a:lstStyle/>
          <a:p>
            <a:fld id="{888928BD-9DD5-4B49-B597-3FD2BD4272DD}" type="slidenum">
              <a:rPr lang="en-GB" smtClean="0"/>
              <a:pPr/>
              <a:t>21</a:t>
            </a:fld>
            <a:endParaRPr lang="en-GB"/>
          </a:p>
        </p:txBody>
      </p:sp>
      <p:sp>
        <p:nvSpPr>
          <p:cNvPr id="11" name="Title 10">
            <a:extLst>
              <a:ext uri="{FF2B5EF4-FFF2-40B4-BE49-F238E27FC236}">
                <a16:creationId xmlns:a16="http://schemas.microsoft.com/office/drawing/2014/main" id="{C90BABB2-C82B-FDC2-DCBA-26F273B369AC}"/>
              </a:ext>
            </a:extLst>
          </p:cNvPr>
          <p:cNvSpPr>
            <a:spLocks noGrp="1"/>
          </p:cNvSpPr>
          <p:nvPr>
            <p:ph type="title"/>
          </p:nvPr>
        </p:nvSpPr>
        <p:spPr>
          <a:xfrm>
            <a:off x="407988" y="194254"/>
            <a:ext cx="9967912" cy="397032"/>
          </a:xfrm>
        </p:spPr>
        <p:txBody>
          <a:bodyPr/>
          <a:lstStyle/>
          <a:p>
            <a:r>
              <a:rPr lang="en-US"/>
              <a:t>Brazil Fleet Impact: Annual Savings and Reallocated Capacity</a:t>
            </a:r>
          </a:p>
        </p:txBody>
      </p:sp>
      <p:sp>
        <p:nvSpPr>
          <p:cNvPr id="6" name="Text 1">
            <a:extLst>
              <a:ext uri="{FF2B5EF4-FFF2-40B4-BE49-F238E27FC236}">
                <a16:creationId xmlns:a16="http://schemas.microsoft.com/office/drawing/2014/main" id="{ECDCE434-57EF-DAFF-873E-B33183A12379}"/>
              </a:ext>
            </a:extLst>
          </p:cNvPr>
          <p:cNvSpPr/>
          <p:nvPr/>
        </p:nvSpPr>
        <p:spPr>
          <a:xfrm>
            <a:off x="538913" y="779597"/>
            <a:ext cx="10378325" cy="426244"/>
          </a:xfrm>
          <a:prstGeom prst="rect">
            <a:avLst/>
          </a:prstGeom>
          <a:noFill/>
          <a:ln/>
        </p:spPr>
        <p:txBody>
          <a:bodyPr wrap="square" lIns="0" tIns="0" rIns="0" bIns="0" rtlCol="0" anchor="t"/>
          <a:lstStyle/>
          <a:p>
            <a:pPr>
              <a:lnSpc>
                <a:spcPts val="1667"/>
              </a:lnSpc>
            </a:pPr>
            <a:r>
              <a:rPr lang="en-US" sz="1400">
                <a:solidFill>
                  <a:srgbClr val="15213F"/>
                </a:solidFill>
                <a:effectLst/>
                <a:latin typeface="Aptos" panose="020B0004020202020204" pitchFamily="34" charset="0"/>
              </a:rPr>
              <a:t>The FAST transition benefits all of Brazil's fleet, saving money annually and freeing engineering time for more valuable work.</a:t>
            </a:r>
          </a:p>
        </p:txBody>
      </p:sp>
      <p:pic>
        <p:nvPicPr>
          <p:cNvPr id="7" name="Image 0" descr="preencoded.png">
            <a:extLst>
              <a:ext uri="{FF2B5EF4-FFF2-40B4-BE49-F238E27FC236}">
                <a16:creationId xmlns:a16="http://schemas.microsoft.com/office/drawing/2014/main" id="{57CB5913-9BE6-43A1-16C4-27DD434187D3}"/>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532563" y="1556885"/>
            <a:ext cx="4702628" cy="4070406"/>
          </a:xfrm>
          <a:prstGeom prst="rect">
            <a:avLst/>
          </a:prstGeom>
        </p:spPr>
      </p:pic>
      <p:sp>
        <p:nvSpPr>
          <p:cNvPr id="12" name="Text 2">
            <a:extLst>
              <a:ext uri="{FF2B5EF4-FFF2-40B4-BE49-F238E27FC236}">
                <a16:creationId xmlns:a16="http://schemas.microsoft.com/office/drawing/2014/main" id="{C5BA0101-D9B8-54C1-F868-DFB1DF585B37}"/>
              </a:ext>
            </a:extLst>
          </p:cNvPr>
          <p:cNvSpPr/>
          <p:nvPr/>
        </p:nvSpPr>
        <p:spPr>
          <a:xfrm>
            <a:off x="5792604" y="1758156"/>
            <a:ext cx="2242939" cy="439539"/>
          </a:xfrm>
          <a:prstGeom prst="rect">
            <a:avLst/>
          </a:prstGeom>
          <a:noFill/>
          <a:ln/>
        </p:spPr>
        <p:txBody>
          <a:bodyPr wrap="none" lIns="0" tIns="0" rIns="0" bIns="0" rtlCol="0" anchor="t"/>
          <a:lstStyle/>
          <a:p>
            <a:pPr algn="ctr">
              <a:lnSpc>
                <a:spcPts val="3458"/>
              </a:lnSpc>
            </a:pPr>
            <a:r>
              <a:rPr lang="en-US" sz="4400">
                <a:solidFill>
                  <a:srgbClr val="15213F"/>
                </a:solidFill>
                <a:latin typeface="Aptos" panose="020B0004020202020204" pitchFamily="34" charset="0"/>
                <a:ea typeface="Roboto Slab" pitchFamily="34" charset="-122"/>
                <a:cs typeface="Roboto Slab" pitchFamily="34" charset="-120"/>
              </a:rPr>
              <a:t>$5,760</a:t>
            </a:r>
            <a:endParaRPr lang="en-US" sz="4400">
              <a:latin typeface="Aptos" panose="020B0004020202020204" pitchFamily="34" charset="0"/>
            </a:endParaRPr>
          </a:p>
        </p:txBody>
      </p:sp>
      <p:sp>
        <p:nvSpPr>
          <p:cNvPr id="13" name="Text 3">
            <a:extLst>
              <a:ext uri="{FF2B5EF4-FFF2-40B4-BE49-F238E27FC236}">
                <a16:creationId xmlns:a16="http://schemas.microsoft.com/office/drawing/2014/main" id="{6A6CAD28-1040-FB3B-A9CA-51C83DF69BAB}"/>
              </a:ext>
            </a:extLst>
          </p:cNvPr>
          <p:cNvSpPr/>
          <p:nvPr/>
        </p:nvSpPr>
        <p:spPr>
          <a:xfrm>
            <a:off x="5906507" y="2364184"/>
            <a:ext cx="2015033" cy="208062"/>
          </a:xfrm>
          <a:prstGeom prst="rect">
            <a:avLst/>
          </a:prstGeom>
          <a:noFill/>
          <a:ln/>
        </p:spPr>
        <p:txBody>
          <a:bodyPr wrap="none" lIns="0" tIns="0" rIns="0" bIns="0" rtlCol="0" anchor="t"/>
          <a:lstStyle/>
          <a:p>
            <a:pPr algn="ctr">
              <a:lnSpc>
                <a:spcPts val="1625"/>
              </a:lnSpc>
            </a:pPr>
            <a:r>
              <a:rPr lang="en-US">
                <a:solidFill>
                  <a:srgbClr val="15213F"/>
                </a:solidFill>
                <a:latin typeface="Aptos" panose="020B0004020202020204" pitchFamily="34" charset="0"/>
                <a:ea typeface="Roboto Slab" pitchFamily="34" charset="-122"/>
                <a:cs typeface="Roboto Slab" pitchFamily="34" charset="-120"/>
              </a:rPr>
              <a:t>Monthly Saving Per FPSO</a:t>
            </a:r>
            <a:endParaRPr lang="en-US">
              <a:latin typeface="Aptos" panose="020B0004020202020204" pitchFamily="34" charset="0"/>
            </a:endParaRPr>
          </a:p>
        </p:txBody>
      </p:sp>
      <p:sp>
        <p:nvSpPr>
          <p:cNvPr id="14" name="Text 4">
            <a:extLst>
              <a:ext uri="{FF2B5EF4-FFF2-40B4-BE49-F238E27FC236}">
                <a16:creationId xmlns:a16="http://schemas.microsoft.com/office/drawing/2014/main" id="{6DD58907-95A4-89CE-58EE-59AB19450C9E}"/>
              </a:ext>
            </a:extLst>
          </p:cNvPr>
          <p:cNvSpPr/>
          <p:nvPr/>
        </p:nvSpPr>
        <p:spPr>
          <a:xfrm>
            <a:off x="5792604" y="2705398"/>
            <a:ext cx="2242939" cy="426244"/>
          </a:xfrm>
          <a:prstGeom prst="rect">
            <a:avLst/>
          </a:prstGeom>
          <a:noFill/>
          <a:ln/>
        </p:spPr>
        <p:txBody>
          <a:bodyPr wrap="square" lIns="0" tIns="0" rIns="0" bIns="0" rtlCol="0" anchor="t"/>
          <a:lstStyle/>
          <a:p>
            <a:pPr algn="ctr">
              <a:lnSpc>
                <a:spcPts val="1667"/>
              </a:lnSpc>
            </a:pPr>
            <a:r>
              <a:rPr lang="en-US" sz="1200">
                <a:latin typeface="Aptos" panose="020B0004020202020204" pitchFamily="34" charset="0"/>
                <a:ea typeface="Roboto" pitchFamily="34" charset="-122"/>
                <a:cs typeface="Roboto" pitchFamily="34" charset="-120"/>
              </a:rPr>
              <a:t>Direct cost reduction for each unit in the fleet.</a:t>
            </a:r>
            <a:endParaRPr lang="en-US" sz="1200">
              <a:latin typeface="Aptos" panose="020B0004020202020204" pitchFamily="34" charset="0"/>
            </a:endParaRPr>
          </a:p>
        </p:txBody>
      </p:sp>
      <p:sp>
        <p:nvSpPr>
          <p:cNvPr id="32" name="Text 5">
            <a:extLst>
              <a:ext uri="{FF2B5EF4-FFF2-40B4-BE49-F238E27FC236}">
                <a16:creationId xmlns:a16="http://schemas.microsoft.com/office/drawing/2014/main" id="{D24DAE95-96D9-B1A4-515B-15B95F7EFFCC}"/>
              </a:ext>
            </a:extLst>
          </p:cNvPr>
          <p:cNvSpPr/>
          <p:nvPr/>
        </p:nvSpPr>
        <p:spPr>
          <a:xfrm>
            <a:off x="8674299" y="1758156"/>
            <a:ext cx="2242939" cy="439539"/>
          </a:xfrm>
          <a:prstGeom prst="rect">
            <a:avLst/>
          </a:prstGeom>
          <a:noFill/>
          <a:ln/>
        </p:spPr>
        <p:txBody>
          <a:bodyPr wrap="none" lIns="0" tIns="0" rIns="0" bIns="0" rtlCol="0" anchor="t"/>
          <a:lstStyle/>
          <a:p>
            <a:pPr algn="ctr">
              <a:lnSpc>
                <a:spcPts val="3458"/>
              </a:lnSpc>
            </a:pPr>
            <a:r>
              <a:rPr lang="en-US" sz="4400">
                <a:solidFill>
                  <a:srgbClr val="15213F"/>
                </a:solidFill>
                <a:latin typeface="Aptos" panose="020B0004020202020204" pitchFamily="34" charset="0"/>
                <a:ea typeface="Roboto Slab" pitchFamily="34" charset="-122"/>
                <a:cs typeface="Roboto Slab" pitchFamily="34" charset="-120"/>
              </a:rPr>
              <a:t>$51,840</a:t>
            </a:r>
            <a:endParaRPr lang="en-US" sz="4400">
              <a:latin typeface="Aptos" panose="020B0004020202020204" pitchFamily="34" charset="0"/>
            </a:endParaRPr>
          </a:p>
        </p:txBody>
      </p:sp>
      <p:sp>
        <p:nvSpPr>
          <p:cNvPr id="33" name="Text 6">
            <a:extLst>
              <a:ext uri="{FF2B5EF4-FFF2-40B4-BE49-F238E27FC236}">
                <a16:creationId xmlns:a16="http://schemas.microsoft.com/office/drawing/2014/main" id="{4C780708-CDA3-4822-57E2-ECAC20DDEE22}"/>
              </a:ext>
            </a:extLst>
          </p:cNvPr>
          <p:cNvSpPr/>
          <p:nvPr/>
        </p:nvSpPr>
        <p:spPr>
          <a:xfrm>
            <a:off x="8702377" y="2364184"/>
            <a:ext cx="2186782" cy="208062"/>
          </a:xfrm>
          <a:prstGeom prst="rect">
            <a:avLst/>
          </a:prstGeom>
          <a:noFill/>
          <a:ln/>
        </p:spPr>
        <p:txBody>
          <a:bodyPr wrap="none" lIns="0" tIns="0" rIns="0" bIns="0" rtlCol="0" anchor="t"/>
          <a:lstStyle/>
          <a:p>
            <a:pPr algn="ctr">
              <a:lnSpc>
                <a:spcPts val="1625"/>
              </a:lnSpc>
            </a:pPr>
            <a:r>
              <a:rPr lang="en-US">
                <a:solidFill>
                  <a:srgbClr val="15213F"/>
                </a:solidFill>
                <a:latin typeface="Aptos" panose="020B0004020202020204" pitchFamily="34" charset="0"/>
                <a:ea typeface="Roboto Slab" pitchFamily="34" charset="-122"/>
                <a:cs typeface="Roboto Slab" pitchFamily="34" charset="-120"/>
              </a:rPr>
              <a:t>Brazil Fleet Monthly Saving</a:t>
            </a:r>
            <a:endParaRPr lang="en-US">
              <a:latin typeface="Aptos" panose="020B0004020202020204" pitchFamily="34" charset="0"/>
            </a:endParaRPr>
          </a:p>
        </p:txBody>
      </p:sp>
      <p:sp>
        <p:nvSpPr>
          <p:cNvPr id="34" name="Text 7">
            <a:extLst>
              <a:ext uri="{FF2B5EF4-FFF2-40B4-BE49-F238E27FC236}">
                <a16:creationId xmlns:a16="http://schemas.microsoft.com/office/drawing/2014/main" id="{74A70DC1-3C0E-A37F-A223-248DA9071512}"/>
              </a:ext>
            </a:extLst>
          </p:cNvPr>
          <p:cNvSpPr/>
          <p:nvPr/>
        </p:nvSpPr>
        <p:spPr>
          <a:xfrm>
            <a:off x="8674299" y="2705398"/>
            <a:ext cx="2242939" cy="426244"/>
          </a:xfrm>
          <a:prstGeom prst="rect">
            <a:avLst/>
          </a:prstGeom>
          <a:noFill/>
          <a:ln/>
        </p:spPr>
        <p:txBody>
          <a:bodyPr wrap="square" lIns="0" tIns="0" rIns="0" bIns="0" rtlCol="0" anchor="t"/>
          <a:lstStyle/>
          <a:p>
            <a:pPr algn="ctr">
              <a:lnSpc>
                <a:spcPts val="1667"/>
              </a:lnSpc>
            </a:pPr>
            <a:r>
              <a:rPr lang="en-US" sz="1200">
                <a:latin typeface="Aptos" panose="020B0004020202020204" pitchFamily="34" charset="0"/>
                <a:ea typeface="Roboto" pitchFamily="34" charset="-122"/>
                <a:cs typeface="Roboto" pitchFamily="34" charset="-120"/>
              </a:rPr>
              <a:t>Cumulative savings across all 9 FPSOs.</a:t>
            </a:r>
            <a:endParaRPr lang="en-US" sz="1200">
              <a:latin typeface="Aptos" panose="020B0004020202020204" pitchFamily="34" charset="0"/>
            </a:endParaRPr>
          </a:p>
        </p:txBody>
      </p:sp>
      <p:sp>
        <p:nvSpPr>
          <p:cNvPr id="35" name="Text 8">
            <a:extLst>
              <a:ext uri="{FF2B5EF4-FFF2-40B4-BE49-F238E27FC236}">
                <a16:creationId xmlns:a16="http://schemas.microsoft.com/office/drawing/2014/main" id="{E3D9EC64-F521-967D-2E6E-DDEB212EF361}"/>
              </a:ext>
            </a:extLst>
          </p:cNvPr>
          <p:cNvSpPr/>
          <p:nvPr/>
        </p:nvSpPr>
        <p:spPr>
          <a:xfrm>
            <a:off x="5792604" y="3464620"/>
            <a:ext cx="2242939" cy="439539"/>
          </a:xfrm>
          <a:prstGeom prst="rect">
            <a:avLst/>
          </a:prstGeom>
          <a:noFill/>
          <a:ln/>
        </p:spPr>
        <p:txBody>
          <a:bodyPr wrap="none" lIns="0" tIns="0" rIns="0" bIns="0" rtlCol="0" anchor="t"/>
          <a:lstStyle/>
          <a:p>
            <a:pPr algn="ctr">
              <a:lnSpc>
                <a:spcPts val="3458"/>
              </a:lnSpc>
            </a:pPr>
            <a:r>
              <a:rPr lang="en-US" sz="4400">
                <a:solidFill>
                  <a:srgbClr val="15213F"/>
                </a:solidFill>
                <a:latin typeface="Aptos" panose="020B0004020202020204" pitchFamily="34" charset="0"/>
                <a:ea typeface="Roboto Slab" pitchFamily="34" charset="-122"/>
                <a:cs typeface="Roboto Slab" pitchFamily="34" charset="-120"/>
              </a:rPr>
              <a:t>$622,08</a:t>
            </a:r>
            <a:endParaRPr lang="en-US" sz="4400">
              <a:latin typeface="Aptos" panose="020B0004020202020204" pitchFamily="34" charset="0"/>
            </a:endParaRPr>
          </a:p>
        </p:txBody>
      </p:sp>
      <p:sp>
        <p:nvSpPr>
          <p:cNvPr id="36" name="Text 9">
            <a:extLst>
              <a:ext uri="{FF2B5EF4-FFF2-40B4-BE49-F238E27FC236}">
                <a16:creationId xmlns:a16="http://schemas.microsoft.com/office/drawing/2014/main" id="{DFDF61D5-B028-C7FE-2A77-9F40FC573261}"/>
              </a:ext>
            </a:extLst>
          </p:cNvPr>
          <p:cNvSpPr/>
          <p:nvPr/>
        </p:nvSpPr>
        <p:spPr>
          <a:xfrm>
            <a:off x="6081429" y="4070647"/>
            <a:ext cx="1665188" cy="208062"/>
          </a:xfrm>
          <a:prstGeom prst="rect">
            <a:avLst/>
          </a:prstGeom>
          <a:noFill/>
          <a:ln/>
        </p:spPr>
        <p:txBody>
          <a:bodyPr wrap="none" lIns="0" tIns="0" rIns="0" bIns="0" rtlCol="0" anchor="t"/>
          <a:lstStyle/>
          <a:p>
            <a:pPr algn="ctr">
              <a:lnSpc>
                <a:spcPts val="1625"/>
              </a:lnSpc>
            </a:pPr>
            <a:r>
              <a:rPr lang="en-US">
                <a:solidFill>
                  <a:srgbClr val="15213F"/>
                </a:solidFill>
                <a:latin typeface="Aptos" panose="020B0004020202020204" pitchFamily="34" charset="0"/>
                <a:ea typeface="Roboto Slab" pitchFamily="34" charset="-122"/>
                <a:cs typeface="Roboto Slab" pitchFamily="34" charset="-120"/>
              </a:rPr>
              <a:t>Annual Saving</a:t>
            </a:r>
            <a:endParaRPr lang="en-US">
              <a:latin typeface="Aptos" panose="020B0004020202020204" pitchFamily="34" charset="0"/>
            </a:endParaRPr>
          </a:p>
        </p:txBody>
      </p:sp>
      <p:sp>
        <p:nvSpPr>
          <p:cNvPr id="37" name="Text 10">
            <a:extLst>
              <a:ext uri="{FF2B5EF4-FFF2-40B4-BE49-F238E27FC236}">
                <a16:creationId xmlns:a16="http://schemas.microsoft.com/office/drawing/2014/main" id="{8E43DB6F-B8A8-6D32-E9D6-7FE0C8EEA08B}"/>
              </a:ext>
            </a:extLst>
          </p:cNvPr>
          <p:cNvSpPr/>
          <p:nvPr/>
        </p:nvSpPr>
        <p:spPr>
          <a:xfrm>
            <a:off x="5792604" y="4411861"/>
            <a:ext cx="2242939" cy="426244"/>
          </a:xfrm>
          <a:prstGeom prst="rect">
            <a:avLst/>
          </a:prstGeom>
          <a:noFill/>
          <a:ln/>
        </p:spPr>
        <p:txBody>
          <a:bodyPr wrap="square" lIns="0" tIns="0" rIns="0" bIns="0" rtlCol="0" anchor="t"/>
          <a:lstStyle/>
          <a:p>
            <a:pPr algn="ctr">
              <a:lnSpc>
                <a:spcPts val="1667"/>
              </a:lnSpc>
            </a:pPr>
            <a:r>
              <a:rPr lang="en-US" sz="1200">
                <a:latin typeface="Aptos" panose="020B0004020202020204" pitchFamily="34" charset="0"/>
                <a:ea typeface="Roboto" pitchFamily="34" charset="-122"/>
                <a:cs typeface="Roboto" pitchFamily="34" charset="-120"/>
              </a:rPr>
              <a:t>Total projected annual cost savings for the Brazil fleet.</a:t>
            </a:r>
            <a:endParaRPr lang="en-US" sz="1200">
              <a:latin typeface="Aptos" panose="020B0004020202020204" pitchFamily="34" charset="0"/>
            </a:endParaRPr>
          </a:p>
        </p:txBody>
      </p:sp>
      <p:sp>
        <p:nvSpPr>
          <p:cNvPr id="38" name="Text 11">
            <a:extLst>
              <a:ext uri="{FF2B5EF4-FFF2-40B4-BE49-F238E27FC236}">
                <a16:creationId xmlns:a16="http://schemas.microsoft.com/office/drawing/2014/main" id="{1F676E9D-47C7-B596-631D-647A25A0D75A}"/>
              </a:ext>
            </a:extLst>
          </p:cNvPr>
          <p:cNvSpPr/>
          <p:nvPr/>
        </p:nvSpPr>
        <p:spPr>
          <a:xfrm>
            <a:off x="8674299" y="3464620"/>
            <a:ext cx="2242939" cy="439539"/>
          </a:xfrm>
          <a:prstGeom prst="rect">
            <a:avLst/>
          </a:prstGeom>
          <a:noFill/>
          <a:ln/>
        </p:spPr>
        <p:txBody>
          <a:bodyPr wrap="none" lIns="0" tIns="0" rIns="0" bIns="0" rtlCol="0" anchor="t"/>
          <a:lstStyle/>
          <a:p>
            <a:pPr algn="ctr">
              <a:lnSpc>
                <a:spcPts val="3458"/>
              </a:lnSpc>
            </a:pPr>
            <a:r>
              <a:rPr lang="en-US" sz="4400">
                <a:solidFill>
                  <a:srgbClr val="15213F"/>
                </a:solidFill>
                <a:latin typeface="Aptos" panose="020B0004020202020204" pitchFamily="34" charset="0"/>
                <a:ea typeface="Roboto Slab" pitchFamily="34" charset="-122"/>
                <a:cs typeface="Roboto Slab" pitchFamily="34" charset="-120"/>
              </a:rPr>
              <a:t>4,147</a:t>
            </a:r>
            <a:endParaRPr lang="en-US" sz="4400">
              <a:latin typeface="Aptos" panose="020B0004020202020204" pitchFamily="34" charset="0"/>
            </a:endParaRPr>
          </a:p>
        </p:txBody>
      </p:sp>
      <p:sp>
        <p:nvSpPr>
          <p:cNvPr id="39" name="Text 12">
            <a:extLst>
              <a:ext uri="{FF2B5EF4-FFF2-40B4-BE49-F238E27FC236}">
                <a16:creationId xmlns:a16="http://schemas.microsoft.com/office/drawing/2014/main" id="{809832DA-1338-6247-89E6-812839CA0D39}"/>
              </a:ext>
            </a:extLst>
          </p:cNvPr>
          <p:cNvSpPr/>
          <p:nvPr/>
        </p:nvSpPr>
        <p:spPr>
          <a:xfrm>
            <a:off x="8682732" y="4070647"/>
            <a:ext cx="2226072" cy="208062"/>
          </a:xfrm>
          <a:prstGeom prst="rect">
            <a:avLst/>
          </a:prstGeom>
          <a:noFill/>
          <a:ln/>
        </p:spPr>
        <p:txBody>
          <a:bodyPr wrap="none" lIns="0" tIns="0" rIns="0" bIns="0" rtlCol="0" anchor="t"/>
          <a:lstStyle/>
          <a:p>
            <a:pPr algn="ctr">
              <a:lnSpc>
                <a:spcPts val="1625"/>
              </a:lnSpc>
            </a:pPr>
            <a:r>
              <a:rPr lang="en-US">
                <a:solidFill>
                  <a:srgbClr val="15213F"/>
                </a:solidFill>
                <a:latin typeface="Aptos" panose="020B0004020202020204" pitchFamily="34" charset="0"/>
                <a:ea typeface="Roboto Slab" pitchFamily="34" charset="-122"/>
                <a:cs typeface="Roboto Slab" pitchFamily="34" charset="-120"/>
              </a:rPr>
              <a:t>Engineering Hours Released</a:t>
            </a:r>
            <a:endParaRPr lang="en-US">
              <a:latin typeface="Aptos" panose="020B0004020202020204" pitchFamily="34" charset="0"/>
            </a:endParaRPr>
          </a:p>
        </p:txBody>
      </p:sp>
      <p:sp>
        <p:nvSpPr>
          <p:cNvPr id="40" name="Text 13">
            <a:extLst>
              <a:ext uri="{FF2B5EF4-FFF2-40B4-BE49-F238E27FC236}">
                <a16:creationId xmlns:a16="http://schemas.microsoft.com/office/drawing/2014/main" id="{23644CD2-4E9F-F023-D748-D10EC36AE95A}"/>
              </a:ext>
            </a:extLst>
          </p:cNvPr>
          <p:cNvSpPr/>
          <p:nvPr/>
        </p:nvSpPr>
        <p:spPr>
          <a:xfrm>
            <a:off x="8674299" y="4411861"/>
            <a:ext cx="2242939" cy="426244"/>
          </a:xfrm>
          <a:prstGeom prst="rect">
            <a:avLst/>
          </a:prstGeom>
          <a:noFill/>
          <a:ln/>
        </p:spPr>
        <p:txBody>
          <a:bodyPr wrap="square" lIns="0" tIns="0" rIns="0" bIns="0" rtlCol="0" anchor="t"/>
          <a:lstStyle/>
          <a:p>
            <a:pPr algn="ctr">
              <a:lnSpc>
                <a:spcPts val="1667"/>
              </a:lnSpc>
            </a:pPr>
            <a:r>
              <a:rPr lang="en-US" sz="1200">
                <a:latin typeface="Aptos" panose="020B0004020202020204" pitchFamily="34" charset="0"/>
                <a:ea typeface="Roboto" pitchFamily="34" charset="-122"/>
                <a:cs typeface="Roboto" pitchFamily="34" charset="-120"/>
              </a:rPr>
              <a:t>Annual capacity reallocated from operations teams to higher-value activities.</a:t>
            </a:r>
            <a:endParaRPr lang="en-US" sz="1200">
              <a:latin typeface="Aptos" panose="020B0004020202020204" pitchFamily="34" charset="0"/>
            </a:endParaRPr>
          </a:p>
          <a:p>
            <a:pPr algn="ctr">
              <a:lnSpc>
                <a:spcPts val="1667"/>
              </a:lnSpc>
            </a:pPr>
            <a:endParaRPr lang="en-US" sz="1200">
              <a:latin typeface="Aptos" panose="020B0004020202020204" pitchFamily="34" charset="0"/>
            </a:endParaRPr>
          </a:p>
        </p:txBody>
      </p:sp>
      <p:sp>
        <p:nvSpPr>
          <p:cNvPr id="41" name="Text 14">
            <a:extLst>
              <a:ext uri="{FF2B5EF4-FFF2-40B4-BE49-F238E27FC236}">
                <a16:creationId xmlns:a16="http://schemas.microsoft.com/office/drawing/2014/main" id="{3E26A013-BB8A-4973-C7F5-6266B6ECC87D}"/>
              </a:ext>
            </a:extLst>
          </p:cNvPr>
          <p:cNvSpPr/>
          <p:nvPr/>
        </p:nvSpPr>
        <p:spPr>
          <a:xfrm>
            <a:off x="5792604" y="5128145"/>
            <a:ext cx="5613315" cy="639366"/>
          </a:xfrm>
          <a:prstGeom prst="rect">
            <a:avLst/>
          </a:prstGeom>
          <a:noFill/>
          <a:ln/>
        </p:spPr>
        <p:txBody>
          <a:bodyPr wrap="square" lIns="0" tIns="0" rIns="0" bIns="0" rtlCol="0" anchor="t"/>
          <a:lstStyle/>
          <a:p>
            <a:pPr>
              <a:lnSpc>
                <a:spcPts val="1667"/>
              </a:lnSpc>
            </a:pPr>
            <a:r>
              <a:rPr lang="en-US" sz="1200">
                <a:solidFill>
                  <a:srgbClr val="15213F"/>
                </a:solidFill>
                <a:effectLst/>
                <a:latin typeface="Aptos" panose="020B0004020202020204" pitchFamily="34" charset="0"/>
              </a:rPr>
              <a:t>These numbers highlight the FAST implementation's role in transforming manual work into major financial and workforce benefits.</a:t>
            </a:r>
            <a:endParaRPr lang="en-US" sz="1200">
              <a:latin typeface="Aptos" panose="020B0004020202020204" pitchFamily="34" charset="0"/>
            </a:endParaRPr>
          </a:p>
        </p:txBody>
      </p:sp>
      <p:sp>
        <p:nvSpPr>
          <p:cNvPr id="5" name="TextBox 4">
            <a:extLst>
              <a:ext uri="{FF2B5EF4-FFF2-40B4-BE49-F238E27FC236}">
                <a16:creationId xmlns:a16="http://schemas.microsoft.com/office/drawing/2014/main" id="{D7904F48-3629-A696-0B6D-B81DDE3A70E1}"/>
              </a:ext>
            </a:extLst>
          </p:cNvPr>
          <p:cNvSpPr txBox="1"/>
          <p:nvPr/>
        </p:nvSpPr>
        <p:spPr>
          <a:xfrm>
            <a:off x="5906507" y="1205841"/>
            <a:ext cx="6099348" cy="312714"/>
          </a:xfrm>
          <a:prstGeom prst="rect">
            <a:avLst/>
          </a:prstGeom>
          <a:noFill/>
        </p:spPr>
        <p:txBody>
          <a:bodyPr wrap="square">
            <a:spAutoFit/>
          </a:bodyPr>
          <a:lstStyle/>
          <a:p>
            <a:pPr>
              <a:lnSpc>
                <a:spcPts val="1667"/>
              </a:lnSpc>
            </a:pPr>
            <a:r>
              <a:rPr lang="en-US" sz="1400" i="1" dirty="0">
                <a:solidFill>
                  <a:schemeClr val="accent1"/>
                </a:solidFill>
                <a:effectLst/>
                <a:latin typeface="Aptos" panose="020B0004020202020204" pitchFamily="34" charset="0"/>
              </a:rPr>
              <a:t>Internal cost rating for Regional Engineer $150,00/hour applied.</a:t>
            </a:r>
            <a:endParaRPr lang="en-US" sz="1400" i="1" dirty="0">
              <a:solidFill>
                <a:schemeClr val="accent1"/>
              </a:solidFill>
              <a:latin typeface="Aptos" panose="020B0004020202020204" pitchFamily="34" charset="0"/>
            </a:endParaRPr>
          </a:p>
        </p:txBody>
      </p:sp>
      <p:sp>
        <p:nvSpPr>
          <p:cNvPr id="4" name="TextBox 3">
            <a:extLst>
              <a:ext uri="{FF2B5EF4-FFF2-40B4-BE49-F238E27FC236}">
                <a16:creationId xmlns:a16="http://schemas.microsoft.com/office/drawing/2014/main" id="{A693F497-183B-5027-1A43-9703E9039507}"/>
              </a:ext>
            </a:extLst>
          </p:cNvPr>
          <p:cNvSpPr txBox="1"/>
          <p:nvPr/>
        </p:nvSpPr>
        <p:spPr>
          <a:xfrm rot="19989196">
            <a:off x="-933244" y="1347013"/>
            <a:ext cx="10460112" cy="954107"/>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l"/>
            <a:r>
              <a:rPr lang="en-US" sz="2800" b="1" dirty="0">
                <a:solidFill>
                  <a:schemeClr val="bg1"/>
                </a:solidFill>
                <a:latin typeface="Avenir Light" panose="020B0402020203020204" pitchFamily="34" charset="77"/>
              </a:rPr>
              <a:t>Um slide para </a:t>
            </a:r>
            <a:r>
              <a:rPr lang="en-US" sz="2800" b="1" dirty="0" err="1">
                <a:solidFill>
                  <a:schemeClr val="bg1"/>
                </a:solidFill>
                <a:latin typeface="Avenir Light" panose="020B0402020203020204" pitchFamily="34" charset="77"/>
              </a:rPr>
              <a:t>impacto</a:t>
            </a:r>
            <a:r>
              <a:rPr lang="en-US" sz="2800" b="1" dirty="0">
                <a:solidFill>
                  <a:schemeClr val="bg1"/>
                </a:solidFill>
                <a:latin typeface="Avenir Light" panose="020B0402020203020204" pitchFamily="34" charset="77"/>
              </a:rPr>
              <a:t> </a:t>
            </a:r>
            <a:r>
              <a:rPr lang="en-US" sz="2800" b="1" dirty="0" err="1">
                <a:solidFill>
                  <a:schemeClr val="bg1"/>
                </a:solidFill>
                <a:latin typeface="Avenir Light" panose="020B0402020203020204" pitchFamily="34" charset="77"/>
              </a:rPr>
              <a:t>reducao</a:t>
            </a:r>
            <a:r>
              <a:rPr lang="en-US" sz="2800" b="1" dirty="0">
                <a:solidFill>
                  <a:schemeClr val="bg1"/>
                </a:solidFill>
                <a:latin typeface="Avenir Light" panose="020B0402020203020204" pitchFamily="34" charset="77"/>
              </a:rPr>
              <a:t> </a:t>
            </a:r>
            <a:r>
              <a:rPr lang="en-US" sz="2800" b="1" dirty="0" err="1">
                <a:solidFill>
                  <a:schemeClr val="bg1"/>
                </a:solidFill>
                <a:latin typeface="Avenir Light" panose="020B0402020203020204" pitchFamily="34" charset="77"/>
              </a:rPr>
              <a:t>custo</a:t>
            </a:r>
            <a:r>
              <a:rPr lang="en-US" sz="2800" b="1" dirty="0">
                <a:solidFill>
                  <a:schemeClr val="bg1"/>
                </a:solidFill>
                <a:latin typeface="Avenir Light" panose="020B0402020203020204" pitchFamily="34" charset="77"/>
              </a:rPr>
              <a:t> </a:t>
            </a:r>
            <a:r>
              <a:rPr lang="en-US" sz="2800" b="1" dirty="0" err="1">
                <a:solidFill>
                  <a:schemeClr val="bg1"/>
                </a:solidFill>
                <a:latin typeface="Avenir Light" panose="020B0402020203020204" pitchFamily="34" charset="77"/>
              </a:rPr>
              <a:t>interno</a:t>
            </a:r>
            <a:endParaRPr lang="en-US" sz="2800" b="1" dirty="0">
              <a:solidFill>
                <a:schemeClr val="bg1"/>
              </a:solidFill>
              <a:latin typeface="Avenir Light" panose="020B0402020203020204" pitchFamily="34" charset="77"/>
            </a:endParaRPr>
          </a:p>
          <a:p>
            <a:pPr algn="l"/>
            <a:r>
              <a:rPr lang="en-US" sz="2800" b="1" dirty="0">
                <a:solidFill>
                  <a:schemeClr val="bg1"/>
                </a:solidFill>
                <a:latin typeface="Avenir Light" panose="020B0402020203020204" pitchFamily="34" charset="77"/>
              </a:rPr>
              <a:t>Um slide para </a:t>
            </a:r>
            <a:r>
              <a:rPr lang="en-US" sz="2800" b="1" dirty="0" err="1">
                <a:solidFill>
                  <a:schemeClr val="bg1"/>
                </a:solidFill>
                <a:latin typeface="Avenir Light" panose="020B0402020203020204" pitchFamily="34" charset="77"/>
              </a:rPr>
              <a:t>impacto</a:t>
            </a:r>
            <a:r>
              <a:rPr lang="en-US" sz="2800" b="1" dirty="0">
                <a:solidFill>
                  <a:schemeClr val="bg1"/>
                </a:solidFill>
                <a:latin typeface="Avenir Light" panose="020B0402020203020204" pitchFamily="34" charset="77"/>
              </a:rPr>
              <a:t> </a:t>
            </a:r>
            <a:r>
              <a:rPr lang="en-US" sz="2800" b="1" dirty="0" err="1">
                <a:solidFill>
                  <a:schemeClr val="bg1"/>
                </a:solidFill>
                <a:latin typeface="Avenir Light" panose="020B0402020203020204" pitchFamily="34" charset="77"/>
              </a:rPr>
              <a:t>financeiro</a:t>
            </a:r>
            <a:r>
              <a:rPr lang="en-US" sz="2800" b="1" dirty="0">
                <a:solidFill>
                  <a:schemeClr val="bg1"/>
                </a:solidFill>
                <a:latin typeface="Avenir Light" panose="020B0402020203020204" pitchFamily="34" charset="77"/>
              </a:rPr>
              <a:t> das </a:t>
            </a:r>
            <a:r>
              <a:rPr lang="en-US" sz="2800" b="1" dirty="0" err="1">
                <a:solidFill>
                  <a:schemeClr val="bg1"/>
                </a:solidFill>
                <a:latin typeface="Avenir Light" panose="020B0402020203020204" pitchFamily="34" charset="77"/>
              </a:rPr>
              <a:t>multas</a:t>
            </a:r>
            <a:r>
              <a:rPr lang="en-US" sz="2800" b="1" dirty="0">
                <a:solidFill>
                  <a:schemeClr val="bg1"/>
                </a:solidFill>
                <a:latin typeface="Avenir Light" panose="020B0402020203020204" pitchFamily="34" charset="77"/>
              </a:rPr>
              <a:t> e </a:t>
            </a:r>
            <a:r>
              <a:rPr lang="en-US" sz="2800" b="1" dirty="0" err="1">
                <a:solidFill>
                  <a:schemeClr val="bg1"/>
                </a:solidFill>
                <a:latin typeface="Avenir Light" panose="020B0402020203020204" pitchFamily="34" charset="77"/>
              </a:rPr>
              <a:t>exposicao</a:t>
            </a:r>
            <a:endParaRPr lang="en-US" sz="2800" b="1" dirty="0">
              <a:solidFill>
                <a:schemeClr val="bg1"/>
              </a:solidFill>
              <a:latin typeface="Avenir Light" panose="020B0402020203020204" pitchFamily="34" charset="77"/>
            </a:endParaRPr>
          </a:p>
        </p:txBody>
      </p:sp>
    </p:spTree>
    <p:extLst>
      <p:ext uri="{BB962C8B-B14F-4D97-AF65-F5344CB8AC3E}">
        <p14:creationId xmlns:p14="http://schemas.microsoft.com/office/powerpoint/2010/main" val="365422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50AD051-CF62-9857-8985-75E4F0E8927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375BBA3E-6C16-ED36-0892-A298C7C94298}"/>
              </a:ext>
            </a:extLst>
          </p:cNvPr>
          <p:cNvSpPr>
            <a:spLocks noGrp="1"/>
          </p:cNvSpPr>
          <p:nvPr>
            <p:ph type="ftr" sz="quarter" idx="3"/>
          </p:nvPr>
        </p:nvSpPr>
        <p:spPr/>
        <p:txBody>
          <a:bodyPr/>
          <a:lstStyle/>
          <a:p>
            <a:r>
              <a:rPr lang="en-US"/>
              <a:t>© SBM Offshore. All rights reserved. www.sbmoffshore.com</a:t>
            </a:r>
            <a:endParaRPr lang="fr-FR"/>
          </a:p>
        </p:txBody>
      </p:sp>
      <p:sp>
        <p:nvSpPr>
          <p:cNvPr id="3" name="Slide Number Placeholder 2">
            <a:extLst>
              <a:ext uri="{FF2B5EF4-FFF2-40B4-BE49-F238E27FC236}">
                <a16:creationId xmlns:a16="http://schemas.microsoft.com/office/drawing/2014/main" id="{9D0424B1-6E84-034A-0C94-3DE053311EDB}"/>
              </a:ext>
            </a:extLst>
          </p:cNvPr>
          <p:cNvSpPr>
            <a:spLocks noGrp="1"/>
          </p:cNvSpPr>
          <p:nvPr>
            <p:ph type="sldNum" sz="quarter" idx="4"/>
          </p:nvPr>
        </p:nvSpPr>
        <p:spPr/>
        <p:txBody>
          <a:bodyPr/>
          <a:lstStyle/>
          <a:p>
            <a:fld id="{888928BD-9DD5-4B49-B597-3FD2BD4272DD}" type="slidenum">
              <a:rPr lang="en-GB" smtClean="0"/>
              <a:pPr/>
              <a:t>22</a:t>
            </a:fld>
            <a:endParaRPr lang="en-GB"/>
          </a:p>
        </p:txBody>
      </p:sp>
      <p:sp>
        <p:nvSpPr>
          <p:cNvPr id="11" name="Title 10">
            <a:extLst>
              <a:ext uri="{FF2B5EF4-FFF2-40B4-BE49-F238E27FC236}">
                <a16:creationId xmlns:a16="http://schemas.microsoft.com/office/drawing/2014/main" id="{5C74DAE8-6063-BB85-83E3-3409C687EBEB}"/>
              </a:ext>
            </a:extLst>
          </p:cNvPr>
          <p:cNvSpPr>
            <a:spLocks noGrp="1"/>
          </p:cNvSpPr>
          <p:nvPr>
            <p:ph type="title"/>
          </p:nvPr>
        </p:nvSpPr>
        <p:spPr>
          <a:xfrm>
            <a:off x="407988" y="194254"/>
            <a:ext cx="9967912" cy="397032"/>
          </a:xfrm>
        </p:spPr>
        <p:txBody>
          <a:bodyPr/>
          <a:lstStyle/>
          <a:p>
            <a:r>
              <a:rPr lang="en-US"/>
              <a:t>Quantifying the Impact: Manual Effort Baseline</a:t>
            </a:r>
          </a:p>
        </p:txBody>
      </p:sp>
      <p:sp>
        <p:nvSpPr>
          <p:cNvPr id="8" name="Text 1">
            <a:extLst>
              <a:ext uri="{FF2B5EF4-FFF2-40B4-BE49-F238E27FC236}">
                <a16:creationId xmlns:a16="http://schemas.microsoft.com/office/drawing/2014/main" id="{5C669ABC-10D5-C9A1-97A5-E8C43284F8A3}"/>
              </a:ext>
            </a:extLst>
          </p:cNvPr>
          <p:cNvSpPr/>
          <p:nvPr/>
        </p:nvSpPr>
        <p:spPr>
          <a:xfrm>
            <a:off x="661392" y="2873200"/>
            <a:ext cx="10869018" cy="558317"/>
          </a:xfrm>
          <a:prstGeom prst="rect">
            <a:avLst/>
          </a:prstGeom>
          <a:noFill/>
          <a:ln/>
        </p:spPr>
        <p:txBody>
          <a:bodyPr wrap="square" lIns="0" tIns="0" rIns="0" bIns="0" rtlCol="0" anchor="t"/>
          <a:lstStyle/>
          <a:p>
            <a:pPr>
              <a:lnSpc>
                <a:spcPts val="2083"/>
              </a:lnSpc>
            </a:pPr>
            <a:r>
              <a:rPr lang="en-US" sz="1400" dirty="0">
                <a:solidFill>
                  <a:srgbClr val="15213F"/>
                </a:solidFill>
                <a:effectLst/>
                <a:latin typeface="Aptos" panose="020B0004020202020204" pitchFamily="34" charset="0"/>
              </a:rPr>
              <a:t>The team</a:t>
            </a:r>
            <a:r>
              <a:rPr lang="en-US" sz="1400">
                <a:solidFill>
                  <a:srgbClr val="15213F"/>
                </a:solidFill>
                <a:effectLst/>
                <a:latin typeface="Aptos" panose="020B0004020202020204" pitchFamily="34" charset="0"/>
              </a:rPr>
              <a:t> spent about </a:t>
            </a:r>
            <a:r>
              <a:rPr lang="en-US" sz="1400" dirty="0">
                <a:solidFill>
                  <a:srgbClr val="15213F"/>
                </a:solidFill>
                <a:effectLst/>
                <a:highlight>
                  <a:srgbClr val="FFFF00"/>
                </a:highlight>
                <a:latin typeface="Aptos" panose="020B0004020202020204" pitchFamily="34" charset="0"/>
              </a:rPr>
              <a:t>4 hours </a:t>
            </a:r>
            <a:r>
              <a:rPr lang="en-US" sz="1400">
                <a:solidFill>
                  <a:srgbClr val="15213F"/>
                </a:solidFill>
                <a:effectLst/>
                <a:latin typeface="Aptos" panose="020B0004020202020204" pitchFamily="34" charset="0"/>
              </a:rPr>
              <a:t>weekly per FPSO manually consolidating equipment availability, with at least three engineers involved: Maintenance, Reliability, and ASI.</a:t>
            </a:r>
            <a:endParaRPr lang="en-US" sz="1400">
              <a:latin typeface="Aptos" panose="020B0004020202020204" pitchFamily="34" charset="0"/>
            </a:endParaRPr>
          </a:p>
        </p:txBody>
      </p:sp>
      <p:sp>
        <p:nvSpPr>
          <p:cNvPr id="9" name="Shape 2">
            <a:extLst>
              <a:ext uri="{FF2B5EF4-FFF2-40B4-BE49-F238E27FC236}">
                <a16:creationId xmlns:a16="http://schemas.microsoft.com/office/drawing/2014/main" id="{9F36362A-31D4-2774-8A84-456778FF4BBB}"/>
              </a:ext>
            </a:extLst>
          </p:cNvPr>
          <p:cNvSpPr/>
          <p:nvPr/>
        </p:nvSpPr>
        <p:spPr>
          <a:xfrm>
            <a:off x="661491" y="3634916"/>
            <a:ext cx="3512741" cy="1484709"/>
          </a:xfrm>
          <a:prstGeom prst="roundRect">
            <a:avLst>
              <a:gd name="adj" fmla="val 6159"/>
            </a:avLst>
          </a:prstGeom>
          <a:solidFill>
            <a:srgbClr val="FBFCFE"/>
          </a:solidFill>
          <a:ln/>
        </p:spPr>
        <p:txBody>
          <a:bodyPr/>
          <a:lstStyle/>
          <a:p>
            <a:endParaRPr lang="en-US" sz="1600">
              <a:latin typeface="Aptos" panose="020B0004020202020204" pitchFamily="34" charset="0"/>
            </a:endParaRPr>
          </a:p>
        </p:txBody>
      </p:sp>
      <p:pic>
        <p:nvPicPr>
          <p:cNvPr id="10" name="Image 0" descr="preencoded.png">
            <a:extLst>
              <a:ext uri="{FF2B5EF4-FFF2-40B4-BE49-F238E27FC236}">
                <a16:creationId xmlns:a16="http://schemas.microsoft.com/office/drawing/2014/main" id="{96F4FF64-9460-0164-8960-819D95004520}"/>
              </a:ext>
            </a:extLst>
          </p:cNvPr>
          <p:cNvPicPr>
            <a:picLocks noChangeAspect="1"/>
          </p:cNvPicPr>
          <p:nvPr/>
        </p:nvPicPr>
        <p:blipFill>
          <a:blip r:embed="rId2"/>
          <a:stretch>
            <a:fillRect/>
          </a:stretch>
        </p:blipFill>
        <p:spPr>
          <a:xfrm>
            <a:off x="661491" y="3615865"/>
            <a:ext cx="3512741" cy="76200"/>
          </a:xfrm>
          <a:prstGeom prst="rect">
            <a:avLst/>
          </a:prstGeom>
        </p:spPr>
      </p:pic>
      <p:pic>
        <p:nvPicPr>
          <p:cNvPr id="15" name="Image 1" descr="preencoded.png">
            <a:extLst>
              <a:ext uri="{FF2B5EF4-FFF2-40B4-BE49-F238E27FC236}">
                <a16:creationId xmlns:a16="http://schemas.microsoft.com/office/drawing/2014/main" id="{A11EC9BF-ED3C-3810-4AA9-848D5507E94E}"/>
              </a:ext>
            </a:extLst>
          </p:cNvPr>
          <p:cNvPicPr>
            <a:picLocks noChangeAspect="1"/>
          </p:cNvPicPr>
          <p:nvPr/>
        </p:nvPicPr>
        <p:blipFill>
          <a:blip r:embed="rId3"/>
          <a:stretch>
            <a:fillRect/>
          </a:stretch>
        </p:blipFill>
        <p:spPr>
          <a:xfrm>
            <a:off x="2169815" y="3386869"/>
            <a:ext cx="496094" cy="496094"/>
          </a:xfrm>
          <a:prstGeom prst="rect">
            <a:avLst/>
          </a:prstGeom>
        </p:spPr>
      </p:pic>
      <p:sp>
        <p:nvSpPr>
          <p:cNvPr id="16" name="Text 3">
            <a:extLst>
              <a:ext uri="{FF2B5EF4-FFF2-40B4-BE49-F238E27FC236}">
                <a16:creationId xmlns:a16="http://schemas.microsoft.com/office/drawing/2014/main" id="{4DEF9A19-9F5F-C0BF-DD77-4D3AD5780C1D}"/>
              </a:ext>
            </a:extLst>
          </p:cNvPr>
          <p:cNvSpPr/>
          <p:nvPr/>
        </p:nvSpPr>
        <p:spPr>
          <a:xfrm>
            <a:off x="2318643" y="3510892"/>
            <a:ext cx="198438" cy="248047"/>
          </a:xfrm>
          <a:prstGeom prst="rect">
            <a:avLst/>
          </a:prstGeom>
          <a:noFill/>
          <a:ln/>
        </p:spPr>
        <p:txBody>
          <a:bodyPr wrap="none" lIns="0" tIns="0" rIns="0" bIns="0" rtlCol="0" anchor="t"/>
          <a:lstStyle/>
          <a:p>
            <a:pPr>
              <a:lnSpc>
                <a:spcPts val="2500"/>
              </a:lnSpc>
            </a:pPr>
            <a:r>
              <a:rPr lang="en-US" sz="1600">
                <a:solidFill>
                  <a:srgbClr val="FFFFFF"/>
                </a:solidFill>
                <a:latin typeface="Aptos" panose="020B0004020202020204" pitchFamily="34" charset="0"/>
                <a:ea typeface="Roboto Slab" pitchFamily="34" charset="-122"/>
                <a:cs typeface="Roboto Slab" pitchFamily="34" charset="-120"/>
              </a:rPr>
              <a:t>1</a:t>
            </a:r>
            <a:endParaRPr lang="en-US" sz="1600">
              <a:latin typeface="Aptos" panose="020B0004020202020204" pitchFamily="34" charset="0"/>
            </a:endParaRPr>
          </a:p>
        </p:txBody>
      </p:sp>
      <p:sp>
        <p:nvSpPr>
          <p:cNvPr id="17" name="Text 4">
            <a:extLst>
              <a:ext uri="{FF2B5EF4-FFF2-40B4-BE49-F238E27FC236}">
                <a16:creationId xmlns:a16="http://schemas.microsoft.com/office/drawing/2014/main" id="{37404145-BD54-5EE9-51C3-8B0FC6210847}"/>
              </a:ext>
            </a:extLst>
          </p:cNvPr>
          <p:cNvSpPr/>
          <p:nvPr/>
        </p:nvSpPr>
        <p:spPr>
          <a:xfrm>
            <a:off x="845839" y="4048359"/>
            <a:ext cx="2382143" cy="258465"/>
          </a:xfrm>
          <a:prstGeom prst="rect">
            <a:avLst/>
          </a:prstGeom>
          <a:noFill/>
          <a:ln/>
        </p:spPr>
        <p:txBody>
          <a:bodyPr wrap="none" lIns="0" tIns="0" rIns="0" bIns="0" rtlCol="0" anchor="t"/>
          <a:lstStyle/>
          <a:p>
            <a:pPr>
              <a:lnSpc>
                <a:spcPts val="2000"/>
              </a:lnSpc>
            </a:pPr>
            <a:r>
              <a:rPr lang="en-US">
                <a:solidFill>
                  <a:srgbClr val="15213F"/>
                </a:solidFill>
                <a:latin typeface="Aptos" panose="020B0004020202020204" pitchFamily="34" charset="0"/>
                <a:ea typeface="Roboto Slab" pitchFamily="34" charset="-122"/>
                <a:cs typeface="Roboto Slab" pitchFamily="34" charset="-120"/>
              </a:rPr>
              <a:t>Engineer Time Per FPSO</a:t>
            </a:r>
            <a:endParaRPr lang="en-US">
              <a:latin typeface="Aptos" panose="020B0004020202020204" pitchFamily="34" charset="0"/>
            </a:endParaRPr>
          </a:p>
        </p:txBody>
      </p:sp>
      <p:sp>
        <p:nvSpPr>
          <p:cNvPr id="18" name="Text 5">
            <a:extLst>
              <a:ext uri="{FF2B5EF4-FFF2-40B4-BE49-F238E27FC236}">
                <a16:creationId xmlns:a16="http://schemas.microsoft.com/office/drawing/2014/main" id="{62BE6037-AE0C-0AFE-D104-579D0D659BCA}"/>
              </a:ext>
            </a:extLst>
          </p:cNvPr>
          <p:cNvSpPr/>
          <p:nvPr/>
        </p:nvSpPr>
        <p:spPr>
          <a:xfrm>
            <a:off x="845840" y="4406044"/>
            <a:ext cx="3144044" cy="529233"/>
          </a:xfrm>
          <a:prstGeom prst="rect">
            <a:avLst/>
          </a:prstGeom>
          <a:noFill/>
          <a:ln/>
        </p:spPr>
        <p:txBody>
          <a:bodyPr wrap="square" lIns="0" tIns="0" rIns="0" bIns="0" rtlCol="0" anchor="t"/>
          <a:lstStyle/>
          <a:p>
            <a:pPr>
              <a:lnSpc>
                <a:spcPts val="2083"/>
              </a:lnSpc>
            </a:pPr>
            <a:r>
              <a:rPr lang="en-US" sz="1400">
                <a:solidFill>
                  <a:srgbClr val="15213F"/>
                </a:solidFill>
                <a:latin typeface="Aptos" panose="020B0004020202020204" pitchFamily="34" charset="0"/>
                <a:ea typeface="Roboto" pitchFamily="34" charset="-122"/>
                <a:cs typeface="Roboto" pitchFamily="34" charset="-120"/>
              </a:rPr>
              <a:t>3 Engineers, each one dedicating 4 hours/week per FPSO</a:t>
            </a:r>
            <a:endParaRPr lang="en-US" sz="1400">
              <a:latin typeface="Aptos" panose="020B0004020202020204" pitchFamily="34" charset="0"/>
            </a:endParaRPr>
          </a:p>
        </p:txBody>
      </p:sp>
      <p:sp>
        <p:nvSpPr>
          <p:cNvPr id="19" name="Shape 6">
            <a:extLst>
              <a:ext uri="{FF2B5EF4-FFF2-40B4-BE49-F238E27FC236}">
                <a16:creationId xmlns:a16="http://schemas.microsoft.com/office/drawing/2014/main" id="{9242F184-4516-E56D-31FC-59E2341CD5B7}"/>
              </a:ext>
            </a:extLst>
          </p:cNvPr>
          <p:cNvSpPr/>
          <p:nvPr/>
        </p:nvSpPr>
        <p:spPr>
          <a:xfrm>
            <a:off x="4339530" y="3634916"/>
            <a:ext cx="3512840" cy="1484709"/>
          </a:xfrm>
          <a:prstGeom prst="roundRect">
            <a:avLst>
              <a:gd name="adj" fmla="val 6159"/>
            </a:avLst>
          </a:prstGeom>
          <a:solidFill>
            <a:srgbClr val="FBFCFE"/>
          </a:solidFill>
          <a:ln/>
        </p:spPr>
        <p:txBody>
          <a:bodyPr/>
          <a:lstStyle/>
          <a:p>
            <a:endParaRPr lang="en-US" sz="1600">
              <a:latin typeface="Aptos" panose="020B0004020202020204" pitchFamily="34" charset="0"/>
            </a:endParaRPr>
          </a:p>
        </p:txBody>
      </p:sp>
      <p:pic>
        <p:nvPicPr>
          <p:cNvPr id="20" name="Image 2" descr="preencoded.png">
            <a:extLst>
              <a:ext uri="{FF2B5EF4-FFF2-40B4-BE49-F238E27FC236}">
                <a16:creationId xmlns:a16="http://schemas.microsoft.com/office/drawing/2014/main" id="{63AC31EE-EBE1-3915-3548-7F2404DA6774}"/>
              </a:ext>
            </a:extLst>
          </p:cNvPr>
          <p:cNvPicPr>
            <a:picLocks noChangeAspect="1"/>
          </p:cNvPicPr>
          <p:nvPr/>
        </p:nvPicPr>
        <p:blipFill>
          <a:blip r:embed="rId2"/>
          <a:stretch>
            <a:fillRect/>
          </a:stretch>
        </p:blipFill>
        <p:spPr>
          <a:xfrm>
            <a:off x="4339530" y="3615865"/>
            <a:ext cx="3512840" cy="76200"/>
          </a:xfrm>
          <a:prstGeom prst="rect">
            <a:avLst/>
          </a:prstGeom>
        </p:spPr>
      </p:pic>
      <p:pic>
        <p:nvPicPr>
          <p:cNvPr id="21" name="Image 3" descr="preencoded.png">
            <a:extLst>
              <a:ext uri="{FF2B5EF4-FFF2-40B4-BE49-F238E27FC236}">
                <a16:creationId xmlns:a16="http://schemas.microsoft.com/office/drawing/2014/main" id="{AB54055C-45DA-9A10-2AB5-377F22BFA838}"/>
              </a:ext>
            </a:extLst>
          </p:cNvPr>
          <p:cNvPicPr>
            <a:picLocks noChangeAspect="1"/>
          </p:cNvPicPr>
          <p:nvPr/>
        </p:nvPicPr>
        <p:blipFill>
          <a:blip r:embed="rId3"/>
          <a:stretch>
            <a:fillRect/>
          </a:stretch>
        </p:blipFill>
        <p:spPr>
          <a:xfrm>
            <a:off x="5847854" y="3386869"/>
            <a:ext cx="496094" cy="496094"/>
          </a:xfrm>
          <a:prstGeom prst="rect">
            <a:avLst/>
          </a:prstGeom>
        </p:spPr>
      </p:pic>
      <p:sp>
        <p:nvSpPr>
          <p:cNvPr id="22" name="Text 7">
            <a:extLst>
              <a:ext uri="{FF2B5EF4-FFF2-40B4-BE49-F238E27FC236}">
                <a16:creationId xmlns:a16="http://schemas.microsoft.com/office/drawing/2014/main" id="{1926D7D0-48E3-E95E-57CA-685247990BBE}"/>
              </a:ext>
            </a:extLst>
          </p:cNvPr>
          <p:cNvSpPr/>
          <p:nvPr/>
        </p:nvSpPr>
        <p:spPr>
          <a:xfrm>
            <a:off x="5996681" y="3510892"/>
            <a:ext cx="198438" cy="248047"/>
          </a:xfrm>
          <a:prstGeom prst="rect">
            <a:avLst/>
          </a:prstGeom>
          <a:noFill/>
          <a:ln/>
        </p:spPr>
        <p:txBody>
          <a:bodyPr wrap="none" lIns="0" tIns="0" rIns="0" bIns="0" rtlCol="0" anchor="t"/>
          <a:lstStyle/>
          <a:p>
            <a:pPr>
              <a:lnSpc>
                <a:spcPts val="2500"/>
              </a:lnSpc>
            </a:pPr>
            <a:r>
              <a:rPr lang="en-US" sz="1600">
                <a:solidFill>
                  <a:srgbClr val="FFFFFF"/>
                </a:solidFill>
                <a:latin typeface="Aptos" panose="020B0004020202020204" pitchFamily="34" charset="0"/>
                <a:ea typeface="Roboto Slab" pitchFamily="34" charset="-122"/>
                <a:cs typeface="Roboto Slab" pitchFamily="34" charset="-120"/>
              </a:rPr>
              <a:t>2</a:t>
            </a:r>
            <a:endParaRPr lang="en-US" sz="1600">
              <a:latin typeface="Aptos" panose="020B0004020202020204" pitchFamily="34" charset="0"/>
            </a:endParaRPr>
          </a:p>
        </p:txBody>
      </p:sp>
      <p:sp>
        <p:nvSpPr>
          <p:cNvPr id="23" name="Text 8">
            <a:extLst>
              <a:ext uri="{FF2B5EF4-FFF2-40B4-BE49-F238E27FC236}">
                <a16:creationId xmlns:a16="http://schemas.microsoft.com/office/drawing/2014/main" id="{AC9392F8-9726-20C1-524E-B7DF2A0ED35E}"/>
              </a:ext>
            </a:extLst>
          </p:cNvPr>
          <p:cNvSpPr/>
          <p:nvPr/>
        </p:nvSpPr>
        <p:spPr>
          <a:xfrm>
            <a:off x="4523879" y="4048359"/>
            <a:ext cx="2067421" cy="258465"/>
          </a:xfrm>
          <a:prstGeom prst="rect">
            <a:avLst/>
          </a:prstGeom>
          <a:noFill/>
          <a:ln/>
        </p:spPr>
        <p:txBody>
          <a:bodyPr wrap="none" lIns="0" tIns="0" rIns="0" bIns="0" rtlCol="0" anchor="t"/>
          <a:lstStyle/>
          <a:p>
            <a:pPr>
              <a:lnSpc>
                <a:spcPts val="2000"/>
              </a:lnSpc>
            </a:pPr>
            <a:r>
              <a:rPr lang="en-US">
                <a:solidFill>
                  <a:srgbClr val="15213F"/>
                </a:solidFill>
                <a:latin typeface="Aptos" panose="020B0004020202020204" pitchFamily="34" charset="0"/>
                <a:ea typeface="Roboto Slab" pitchFamily="34" charset="-122"/>
                <a:cs typeface="Roboto Slab" pitchFamily="34" charset="-120"/>
              </a:rPr>
              <a:t>Monthly Effort</a:t>
            </a:r>
            <a:endParaRPr lang="en-US">
              <a:latin typeface="Aptos" panose="020B0004020202020204" pitchFamily="34" charset="0"/>
            </a:endParaRPr>
          </a:p>
        </p:txBody>
      </p:sp>
      <p:sp>
        <p:nvSpPr>
          <p:cNvPr id="24" name="Text 9">
            <a:extLst>
              <a:ext uri="{FF2B5EF4-FFF2-40B4-BE49-F238E27FC236}">
                <a16:creationId xmlns:a16="http://schemas.microsoft.com/office/drawing/2014/main" id="{F7399A71-754E-DA6B-9F51-72D49CB3A9DD}"/>
              </a:ext>
            </a:extLst>
          </p:cNvPr>
          <p:cNvSpPr/>
          <p:nvPr/>
        </p:nvSpPr>
        <p:spPr>
          <a:xfrm>
            <a:off x="4523878" y="4406044"/>
            <a:ext cx="3144143" cy="529233"/>
          </a:xfrm>
          <a:prstGeom prst="rect">
            <a:avLst/>
          </a:prstGeom>
          <a:noFill/>
          <a:ln/>
        </p:spPr>
        <p:txBody>
          <a:bodyPr wrap="square" lIns="0" tIns="0" rIns="0" bIns="0" rtlCol="0" anchor="t"/>
          <a:lstStyle/>
          <a:p>
            <a:pPr>
              <a:lnSpc>
                <a:spcPts val="2083"/>
              </a:lnSpc>
            </a:pPr>
            <a:r>
              <a:rPr lang="en-US" sz="1400">
                <a:solidFill>
                  <a:srgbClr val="15213F"/>
                </a:solidFill>
                <a:latin typeface="Aptos" panose="020B0004020202020204" pitchFamily="34" charset="0"/>
                <a:ea typeface="Roboto" pitchFamily="34" charset="-122"/>
                <a:cs typeface="Roboto" pitchFamily="34" charset="-120"/>
              </a:rPr>
              <a:t>Approximately 48 hours per month per FPSO for status consolidation.</a:t>
            </a:r>
            <a:endParaRPr lang="en-US" sz="1400">
              <a:latin typeface="Aptos" panose="020B0004020202020204" pitchFamily="34" charset="0"/>
            </a:endParaRPr>
          </a:p>
        </p:txBody>
      </p:sp>
      <p:sp>
        <p:nvSpPr>
          <p:cNvPr id="25" name="Shape 10">
            <a:extLst>
              <a:ext uri="{FF2B5EF4-FFF2-40B4-BE49-F238E27FC236}">
                <a16:creationId xmlns:a16="http://schemas.microsoft.com/office/drawing/2014/main" id="{90BC30BB-A1C5-169A-84D2-F8E0C0CADF9C}"/>
              </a:ext>
            </a:extLst>
          </p:cNvPr>
          <p:cNvSpPr/>
          <p:nvPr/>
        </p:nvSpPr>
        <p:spPr>
          <a:xfrm>
            <a:off x="8017669" y="3634916"/>
            <a:ext cx="3512741" cy="1484709"/>
          </a:xfrm>
          <a:prstGeom prst="roundRect">
            <a:avLst>
              <a:gd name="adj" fmla="val 6159"/>
            </a:avLst>
          </a:prstGeom>
          <a:solidFill>
            <a:srgbClr val="FBFCFE"/>
          </a:solidFill>
          <a:ln/>
        </p:spPr>
        <p:txBody>
          <a:bodyPr/>
          <a:lstStyle/>
          <a:p>
            <a:endParaRPr lang="en-US" sz="1600">
              <a:latin typeface="Aptos" panose="020B0004020202020204" pitchFamily="34" charset="0"/>
            </a:endParaRPr>
          </a:p>
        </p:txBody>
      </p:sp>
      <p:pic>
        <p:nvPicPr>
          <p:cNvPr id="26" name="Image 4" descr="preencoded.png">
            <a:extLst>
              <a:ext uri="{FF2B5EF4-FFF2-40B4-BE49-F238E27FC236}">
                <a16:creationId xmlns:a16="http://schemas.microsoft.com/office/drawing/2014/main" id="{D1E45F32-4510-CD28-8A66-38F39D1CB5C7}"/>
              </a:ext>
            </a:extLst>
          </p:cNvPr>
          <p:cNvPicPr>
            <a:picLocks noChangeAspect="1"/>
          </p:cNvPicPr>
          <p:nvPr/>
        </p:nvPicPr>
        <p:blipFill>
          <a:blip r:embed="rId2"/>
          <a:stretch>
            <a:fillRect/>
          </a:stretch>
        </p:blipFill>
        <p:spPr>
          <a:xfrm>
            <a:off x="8017669" y="3615865"/>
            <a:ext cx="3512741" cy="76200"/>
          </a:xfrm>
          <a:prstGeom prst="rect">
            <a:avLst/>
          </a:prstGeom>
        </p:spPr>
      </p:pic>
      <p:pic>
        <p:nvPicPr>
          <p:cNvPr id="27" name="Image 5" descr="preencoded.png">
            <a:extLst>
              <a:ext uri="{FF2B5EF4-FFF2-40B4-BE49-F238E27FC236}">
                <a16:creationId xmlns:a16="http://schemas.microsoft.com/office/drawing/2014/main" id="{248376F2-1608-709B-BD30-CBE504FE70DB}"/>
              </a:ext>
            </a:extLst>
          </p:cNvPr>
          <p:cNvPicPr>
            <a:picLocks noChangeAspect="1"/>
          </p:cNvPicPr>
          <p:nvPr/>
        </p:nvPicPr>
        <p:blipFill>
          <a:blip r:embed="rId3"/>
          <a:stretch>
            <a:fillRect/>
          </a:stretch>
        </p:blipFill>
        <p:spPr>
          <a:xfrm>
            <a:off x="9525992" y="3386869"/>
            <a:ext cx="496094" cy="496094"/>
          </a:xfrm>
          <a:prstGeom prst="rect">
            <a:avLst/>
          </a:prstGeom>
        </p:spPr>
      </p:pic>
      <p:sp>
        <p:nvSpPr>
          <p:cNvPr id="28" name="Text 11">
            <a:extLst>
              <a:ext uri="{FF2B5EF4-FFF2-40B4-BE49-F238E27FC236}">
                <a16:creationId xmlns:a16="http://schemas.microsoft.com/office/drawing/2014/main" id="{76C03987-E7C7-F23E-2075-DAAD31DE9994}"/>
              </a:ext>
            </a:extLst>
          </p:cNvPr>
          <p:cNvSpPr/>
          <p:nvPr/>
        </p:nvSpPr>
        <p:spPr>
          <a:xfrm>
            <a:off x="9674819" y="3510892"/>
            <a:ext cx="198438" cy="248047"/>
          </a:xfrm>
          <a:prstGeom prst="rect">
            <a:avLst/>
          </a:prstGeom>
          <a:noFill/>
          <a:ln/>
        </p:spPr>
        <p:txBody>
          <a:bodyPr wrap="none" lIns="0" tIns="0" rIns="0" bIns="0" rtlCol="0" anchor="t"/>
          <a:lstStyle/>
          <a:p>
            <a:pPr>
              <a:lnSpc>
                <a:spcPts val="2500"/>
              </a:lnSpc>
            </a:pPr>
            <a:r>
              <a:rPr lang="en-US" sz="1600">
                <a:solidFill>
                  <a:srgbClr val="FFFFFF"/>
                </a:solidFill>
                <a:latin typeface="Aptos" panose="020B0004020202020204" pitchFamily="34" charset="0"/>
                <a:ea typeface="Roboto Slab" pitchFamily="34" charset="-122"/>
                <a:cs typeface="Roboto Slab" pitchFamily="34" charset="-120"/>
              </a:rPr>
              <a:t>3</a:t>
            </a:r>
            <a:endParaRPr lang="en-US" sz="1600">
              <a:latin typeface="Aptos" panose="020B0004020202020204" pitchFamily="34" charset="0"/>
            </a:endParaRPr>
          </a:p>
        </p:txBody>
      </p:sp>
      <p:sp>
        <p:nvSpPr>
          <p:cNvPr id="29" name="Text 12">
            <a:extLst>
              <a:ext uri="{FF2B5EF4-FFF2-40B4-BE49-F238E27FC236}">
                <a16:creationId xmlns:a16="http://schemas.microsoft.com/office/drawing/2014/main" id="{45438AD7-E2CA-912E-73D7-6AC0F7410763}"/>
              </a:ext>
            </a:extLst>
          </p:cNvPr>
          <p:cNvSpPr/>
          <p:nvPr/>
        </p:nvSpPr>
        <p:spPr>
          <a:xfrm>
            <a:off x="8202016" y="4048359"/>
            <a:ext cx="2132807" cy="258465"/>
          </a:xfrm>
          <a:prstGeom prst="rect">
            <a:avLst/>
          </a:prstGeom>
          <a:noFill/>
          <a:ln/>
        </p:spPr>
        <p:txBody>
          <a:bodyPr wrap="none" lIns="0" tIns="0" rIns="0" bIns="0" rtlCol="0" anchor="t"/>
          <a:lstStyle/>
          <a:p>
            <a:pPr>
              <a:lnSpc>
                <a:spcPts val="2000"/>
              </a:lnSpc>
            </a:pPr>
            <a:r>
              <a:rPr lang="en-US">
                <a:solidFill>
                  <a:srgbClr val="15213F"/>
                </a:solidFill>
                <a:latin typeface="Aptos" panose="020B0004020202020204" pitchFamily="34" charset="0"/>
                <a:ea typeface="Roboto Slab" pitchFamily="34" charset="-122"/>
                <a:cs typeface="Roboto Slab" pitchFamily="34" charset="-120"/>
              </a:rPr>
              <a:t>Annualized Workload</a:t>
            </a:r>
            <a:endParaRPr lang="en-US">
              <a:latin typeface="Aptos" panose="020B0004020202020204" pitchFamily="34" charset="0"/>
            </a:endParaRPr>
          </a:p>
        </p:txBody>
      </p:sp>
      <p:sp>
        <p:nvSpPr>
          <p:cNvPr id="30" name="Text 13">
            <a:extLst>
              <a:ext uri="{FF2B5EF4-FFF2-40B4-BE49-F238E27FC236}">
                <a16:creationId xmlns:a16="http://schemas.microsoft.com/office/drawing/2014/main" id="{BC01C5F6-2F17-2937-3217-B4E95B6DDE2F}"/>
              </a:ext>
            </a:extLst>
          </p:cNvPr>
          <p:cNvSpPr/>
          <p:nvPr/>
        </p:nvSpPr>
        <p:spPr>
          <a:xfrm>
            <a:off x="8202017" y="4406044"/>
            <a:ext cx="3144044" cy="529233"/>
          </a:xfrm>
          <a:prstGeom prst="rect">
            <a:avLst/>
          </a:prstGeom>
          <a:noFill/>
          <a:ln/>
        </p:spPr>
        <p:txBody>
          <a:bodyPr wrap="square" lIns="0" tIns="0" rIns="0" bIns="0" rtlCol="0" anchor="t"/>
          <a:lstStyle/>
          <a:p>
            <a:pPr>
              <a:lnSpc>
                <a:spcPts val="2083"/>
              </a:lnSpc>
            </a:pPr>
            <a:r>
              <a:rPr lang="en-US" sz="1400">
                <a:solidFill>
                  <a:srgbClr val="15213F"/>
                </a:solidFill>
                <a:latin typeface="Aptos" panose="020B0004020202020204" pitchFamily="34" charset="0"/>
                <a:ea typeface="Roboto" pitchFamily="34" charset="-122"/>
                <a:cs typeface="Roboto" pitchFamily="34" charset="-120"/>
              </a:rPr>
              <a:t>Over 576 hours annually per FPSO spent on manual processes.</a:t>
            </a:r>
            <a:endParaRPr lang="en-US" sz="1400">
              <a:latin typeface="Aptos" panose="020B0004020202020204" pitchFamily="34" charset="0"/>
            </a:endParaRPr>
          </a:p>
        </p:txBody>
      </p:sp>
      <p:sp>
        <p:nvSpPr>
          <p:cNvPr id="31" name="Text 14">
            <a:extLst>
              <a:ext uri="{FF2B5EF4-FFF2-40B4-BE49-F238E27FC236}">
                <a16:creationId xmlns:a16="http://schemas.microsoft.com/office/drawing/2014/main" id="{D49139AE-A5E1-1243-B12C-411CB704C4CD}"/>
              </a:ext>
            </a:extLst>
          </p:cNvPr>
          <p:cNvSpPr/>
          <p:nvPr/>
        </p:nvSpPr>
        <p:spPr>
          <a:xfrm>
            <a:off x="661491" y="5305660"/>
            <a:ext cx="10869018" cy="529233"/>
          </a:xfrm>
          <a:prstGeom prst="rect">
            <a:avLst/>
          </a:prstGeom>
          <a:noFill/>
          <a:ln/>
        </p:spPr>
        <p:txBody>
          <a:bodyPr wrap="square" lIns="0" tIns="0" rIns="0" bIns="0" rtlCol="0" anchor="t"/>
          <a:lstStyle/>
          <a:p>
            <a:pPr>
              <a:lnSpc>
                <a:spcPts val="2083"/>
              </a:lnSpc>
            </a:pPr>
            <a:r>
              <a:rPr lang="en-US" sz="1400">
                <a:solidFill>
                  <a:srgbClr val="15213F"/>
                </a:solidFill>
                <a:latin typeface="Aptos" panose="020B0004020202020204" pitchFamily="34" charset="0"/>
                <a:ea typeface="Roboto" pitchFamily="34" charset="-122"/>
                <a:cs typeface="Roboto" pitchFamily="34" charset="-120"/>
              </a:rPr>
              <a:t>This baseline highlights the substantial opportunity for efficiency gains through automation. By targeting this manual consolidation, we can unlock considerable capacity.</a:t>
            </a:r>
            <a:endParaRPr lang="en-US" sz="1400">
              <a:latin typeface="Aptos" panose="020B0004020202020204" pitchFamily="34" charset="0"/>
            </a:endParaRPr>
          </a:p>
        </p:txBody>
      </p:sp>
      <p:sp>
        <p:nvSpPr>
          <p:cNvPr id="34" name="Text 14">
            <a:extLst>
              <a:ext uri="{FF2B5EF4-FFF2-40B4-BE49-F238E27FC236}">
                <a16:creationId xmlns:a16="http://schemas.microsoft.com/office/drawing/2014/main" id="{2EE453ED-B99C-2185-277A-80F572CFBFE9}"/>
              </a:ext>
            </a:extLst>
          </p:cNvPr>
          <p:cNvSpPr/>
          <p:nvPr/>
        </p:nvSpPr>
        <p:spPr>
          <a:xfrm>
            <a:off x="661392" y="798721"/>
            <a:ext cx="10869018" cy="780654"/>
          </a:xfrm>
          <a:prstGeom prst="rect">
            <a:avLst/>
          </a:prstGeom>
          <a:noFill/>
          <a:ln/>
        </p:spPr>
        <p:txBody>
          <a:bodyPr wrap="none" lIns="0" tIns="0" rIns="0" bIns="0" rtlCol="0" anchor="t"/>
          <a:lstStyle/>
          <a:p>
            <a:pPr>
              <a:lnSpc>
                <a:spcPts val="2083"/>
              </a:lnSpc>
            </a:pPr>
            <a:endParaRPr lang="en-US" sz="1292">
              <a:latin typeface="Aptos" panose="020B0004020202020204" pitchFamily="34" charset="0"/>
            </a:endParaRPr>
          </a:p>
        </p:txBody>
      </p:sp>
      <p:sp>
        <p:nvSpPr>
          <p:cNvPr id="37" name="Text 5">
            <a:extLst>
              <a:ext uri="{FF2B5EF4-FFF2-40B4-BE49-F238E27FC236}">
                <a16:creationId xmlns:a16="http://schemas.microsoft.com/office/drawing/2014/main" id="{6CFAAF77-1D25-9312-9088-1F703AB2800D}"/>
              </a:ext>
            </a:extLst>
          </p:cNvPr>
          <p:cNvSpPr/>
          <p:nvPr/>
        </p:nvSpPr>
        <p:spPr>
          <a:xfrm>
            <a:off x="661392" y="2115384"/>
            <a:ext cx="10220973" cy="426244"/>
          </a:xfrm>
          <a:prstGeom prst="rect">
            <a:avLst/>
          </a:prstGeom>
          <a:noFill/>
          <a:ln/>
        </p:spPr>
        <p:txBody>
          <a:bodyPr wrap="square" lIns="0" tIns="0" rIns="0" bIns="0" rtlCol="0" anchor="t"/>
          <a:lstStyle/>
          <a:p>
            <a:pPr marL="171450" indent="-171450">
              <a:lnSpc>
                <a:spcPts val="1667"/>
              </a:lnSpc>
              <a:buSzPct val="100000"/>
              <a:buFont typeface="Arial" panose="020B0604020202020204" pitchFamily="34" charset="0"/>
              <a:buChar char="•"/>
            </a:pPr>
            <a:endParaRPr lang="en-US" sz="1200">
              <a:latin typeface="Aptos" panose="020B0004020202020204" pitchFamily="34" charset="0"/>
            </a:endParaRPr>
          </a:p>
        </p:txBody>
      </p:sp>
      <p:sp>
        <p:nvSpPr>
          <p:cNvPr id="5" name="TextBox 4">
            <a:extLst>
              <a:ext uri="{FF2B5EF4-FFF2-40B4-BE49-F238E27FC236}">
                <a16:creationId xmlns:a16="http://schemas.microsoft.com/office/drawing/2014/main" id="{6EC42822-2430-FA88-ED08-2A3455E2D578}"/>
              </a:ext>
            </a:extLst>
          </p:cNvPr>
          <p:cNvSpPr txBox="1"/>
          <p:nvPr/>
        </p:nvSpPr>
        <p:spPr>
          <a:xfrm>
            <a:off x="542611" y="854112"/>
            <a:ext cx="10693390" cy="523220"/>
          </a:xfrm>
          <a:prstGeom prst="rect">
            <a:avLst/>
          </a:prstGeom>
          <a:noFill/>
        </p:spPr>
        <p:txBody>
          <a:bodyPr wrap="square" rtlCol="0">
            <a:spAutoFit/>
          </a:bodyPr>
          <a:lstStyle/>
          <a:p>
            <a:r>
              <a:rPr lang="en-US" sz="1400">
                <a:solidFill>
                  <a:srgbClr val="15213F"/>
                </a:solidFill>
                <a:effectLst/>
                <a:latin typeface="Aptos" panose="020B0004020202020204" pitchFamily="34" charset="0"/>
              </a:rPr>
              <a:t>These estimates are based on detailed field surveys and careful assumptions, working closely with operational teams to accurately assess the manual workload.</a:t>
            </a:r>
            <a:endParaRPr lang="en-US" sz="1400">
              <a:solidFill>
                <a:srgbClr val="646363"/>
              </a:solidFill>
              <a:latin typeface="Avenir Light" panose="020B0402020203020204" pitchFamily="34" charset="77"/>
            </a:endParaRPr>
          </a:p>
        </p:txBody>
      </p:sp>
      <p:sp>
        <p:nvSpPr>
          <p:cNvPr id="4" name="TextBox 3">
            <a:extLst>
              <a:ext uri="{FF2B5EF4-FFF2-40B4-BE49-F238E27FC236}">
                <a16:creationId xmlns:a16="http://schemas.microsoft.com/office/drawing/2014/main" id="{0A8C4676-B97F-1426-E259-F88393DA1E51}"/>
              </a:ext>
            </a:extLst>
          </p:cNvPr>
          <p:cNvSpPr txBox="1"/>
          <p:nvPr/>
        </p:nvSpPr>
        <p:spPr>
          <a:xfrm>
            <a:off x="542611" y="1682016"/>
            <a:ext cx="9566031" cy="952440"/>
          </a:xfrm>
          <a:prstGeom prst="rect">
            <a:avLst/>
          </a:prstGeom>
          <a:noFill/>
        </p:spPr>
        <p:txBody>
          <a:bodyPr wrap="square" rtlCol="0">
            <a:spAutoFit/>
          </a:bodyPr>
          <a:lstStyle/>
          <a:p>
            <a:pPr marL="171450" indent="-171450">
              <a:lnSpc>
                <a:spcPts val="1667"/>
              </a:lnSpc>
              <a:buSzPct val="100000"/>
              <a:buFont typeface="Arial" panose="020B0604020202020204" pitchFamily="34" charset="0"/>
              <a:buChar char="•"/>
            </a:pPr>
            <a:r>
              <a:rPr lang="en-US" sz="1200" b="1" dirty="0">
                <a:highlight>
                  <a:srgbClr val="FFFF00"/>
                </a:highlight>
                <a:latin typeface="Aptos" panose="020B0004020202020204" pitchFamily="34" charset="0"/>
                <a:ea typeface="Roboto" pitchFamily="34" charset="-122"/>
                <a:cs typeface="Roboto" pitchFamily="34" charset="-120"/>
              </a:rPr>
              <a:t>Target Fleet:</a:t>
            </a:r>
            <a:r>
              <a:rPr lang="en-US" sz="1200" dirty="0">
                <a:highlight>
                  <a:srgbClr val="FFFF00"/>
                </a:highlight>
                <a:latin typeface="Aptos" panose="020B0004020202020204" pitchFamily="34" charset="0"/>
                <a:ea typeface="Roboto" pitchFamily="34" charset="-122"/>
                <a:cs typeface="Roboto" pitchFamily="34" charset="-120"/>
              </a:rPr>
              <a:t> Brazil fleet, encompassing 9 FPSOs.</a:t>
            </a:r>
          </a:p>
          <a:p>
            <a:pPr marL="171450" indent="-171450">
              <a:lnSpc>
                <a:spcPts val="1667"/>
              </a:lnSpc>
              <a:buSzPct val="100000"/>
              <a:buFont typeface="Arial" panose="020B0604020202020204" pitchFamily="34" charset="0"/>
              <a:buChar char="•"/>
            </a:pPr>
            <a:r>
              <a:rPr lang="en-US" sz="1200" b="1" dirty="0">
                <a:highlight>
                  <a:srgbClr val="FFFF00"/>
                </a:highlight>
                <a:latin typeface="Aptos" panose="020B0004020202020204" pitchFamily="34" charset="0"/>
                <a:ea typeface="Roboto" pitchFamily="34" charset="-122"/>
                <a:cs typeface="Roboto" pitchFamily="34" charset="-120"/>
              </a:rPr>
              <a:t>Key Roles Surveyed:</a:t>
            </a:r>
            <a:r>
              <a:rPr lang="en-US" sz="1200" dirty="0">
                <a:highlight>
                  <a:srgbClr val="FFFF00"/>
                </a:highlight>
                <a:latin typeface="Aptos" panose="020B0004020202020204" pitchFamily="34" charset="0"/>
                <a:ea typeface="Roboto" pitchFamily="34" charset="-122"/>
                <a:cs typeface="Roboto" pitchFamily="34" charset="-120"/>
              </a:rPr>
              <a:t> Maintenance Engineers, Reliability Engineers, ASI Engineers. These roles are central to equipment status management.</a:t>
            </a:r>
          </a:p>
          <a:p>
            <a:pPr marL="171450" indent="-171450">
              <a:lnSpc>
                <a:spcPts val="1667"/>
              </a:lnSpc>
              <a:buSzPct val="100000"/>
              <a:buFont typeface="Arial" panose="020B0604020202020204" pitchFamily="34" charset="0"/>
              <a:buChar char="•"/>
            </a:pPr>
            <a:r>
              <a:rPr lang="en-US" sz="1200" b="1" dirty="0">
                <a:highlight>
                  <a:srgbClr val="FFFF00"/>
                </a:highlight>
                <a:latin typeface="Aptos" panose="020B0004020202020204" pitchFamily="34" charset="0"/>
              </a:rPr>
              <a:t>Survey Focus:</a:t>
            </a:r>
            <a:r>
              <a:rPr lang="en-US" sz="1200" dirty="0">
                <a:highlight>
                  <a:srgbClr val="FFFF00"/>
                </a:highlight>
                <a:latin typeface="Aptos" panose="020B0004020202020204" pitchFamily="34" charset="0"/>
              </a:rPr>
              <a:t> Understanding the manual search for information and manual data entries efforts to determine availability status. Furthermore, pinpointing the key features users appreciate most on OTM as well as the primary challenges they face.</a:t>
            </a:r>
          </a:p>
        </p:txBody>
      </p:sp>
      <p:sp>
        <p:nvSpPr>
          <p:cNvPr id="6" name="TextBox 5">
            <a:extLst>
              <a:ext uri="{FF2B5EF4-FFF2-40B4-BE49-F238E27FC236}">
                <a16:creationId xmlns:a16="http://schemas.microsoft.com/office/drawing/2014/main" id="{DC73D919-73AA-377C-E3DF-8B3468524F61}"/>
              </a:ext>
            </a:extLst>
          </p:cNvPr>
          <p:cNvSpPr txBox="1"/>
          <p:nvPr/>
        </p:nvSpPr>
        <p:spPr>
          <a:xfrm rot="19989196">
            <a:off x="2854535" y="3992489"/>
            <a:ext cx="9379851" cy="58477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l"/>
            <a:r>
              <a:rPr lang="en-US" sz="3200" b="1" dirty="0" err="1">
                <a:solidFill>
                  <a:schemeClr val="bg1"/>
                </a:solidFill>
                <a:latin typeface="Avenir Light" panose="020B0402020203020204" pitchFamily="34" charset="77"/>
              </a:rPr>
              <a:t>Tentar</a:t>
            </a:r>
            <a:r>
              <a:rPr lang="en-US" sz="3200" b="1" dirty="0">
                <a:solidFill>
                  <a:schemeClr val="bg1"/>
                </a:solidFill>
                <a:latin typeface="Avenir Light" panose="020B0402020203020204" pitchFamily="34" charset="77"/>
              </a:rPr>
              <a:t> </a:t>
            </a:r>
            <a:r>
              <a:rPr lang="en-US" sz="3200" b="1" dirty="0" err="1">
                <a:solidFill>
                  <a:schemeClr val="bg1"/>
                </a:solidFill>
                <a:latin typeface="Avenir Light" panose="020B0402020203020204" pitchFamily="34" charset="77"/>
              </a:rPr>
              <a:t>consolidar</a:t>
            </a:r>
            <a:r>
              <a:rPr lang="en-US" sz="3200" b="1" dirty="0">
                <a:solidFill>
                  <a:schemeClr val="bg1"/>
                </a:solidFill>
                <a:latin typeface="Avenir Light" panose="020B0402020203020204" pitchFamily="34" charset="77"/>
              </a:rPr>
              <a:t> </a:t>
            </a:r>
            <a:r>
              <a:rPr lang="en-US" sz="3200" b="1" dirty="0" err="1">
                <a:solidFill>
                  <a:schemeClr val="bg1"/>
                </a:solidFill>
                <a:latin typeface="Avenir Light" panose="020B0402020203020204" pitchFamily="34" charset="77"/>
              </a:rPr>
              <a:t>em</a:t>
            </a:r>
            <a:r>
              <a:rPr lang="en-US" sz="3200" b="1" dirty="0">
                <a:solidFill>
                  <a:schemeClr val="bg1"/>
                </a:solidFill>
                <a:latin typeface="Avenir Light" panose="020B0402020203020204" pitchFamily="34" charset="77"/>
              </a:rPr>
              <a:t> 1 slide, </a:t>
            </a:r>
            <a:r>
              <a:rPr lang="en-US" sz="3200" b="1" dirty="0" err="1">
                <a:solidFill>
                  <a:schemeClr val="bg1"/>
                </a:solidFill>
                <a:latin typeface="Avenir Light" panose="020B0402020203020204" pitchFamily="34" charset="77"/>
              </a:rPr>
              <a:t>os</a:t>
            </a:r>
            <a:r>
              <a:rPr lang="en-US" sz="3200" b="1" dirty="0">
                <a:solidFill>
                  <a:schemeClr val="bg1"/>
                </a:solidFill>
                <a:latin typeface="Avenir Light" panose="020B0402020203020204" pitchFamily="34" charset="77"/>
              </a:rPr>
              <a:t> slides 14, 15, 16 e 17</a:t>
            </a:r>
          </a:p>
        </p:txBody>
      </p:sp>
    </p:spTree>
    <p:extLst>
      <p:ext uri="{BB962C8B-B14F-4D97-AF65-F5344CB8AC3E}">
        <p14:creationId xmlns:p14="http://schemas.microsoft.com/office/powerpoint/2010/main" val="3303227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E44B768-8975-B4F2-5230-D47A3842CA0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5F1186-DD70-E76E-A443-3E7559D3C256}"/>
              </a:ext>
            </a:extLst>
          </p:cNvPr>
          <p:cNvSpPr>
            <a:spLocks noGrp="1"/>
          </p:cNvSpPr>
          <p:nvPr>
            <p:ph type="ftr" sz="quarter" idx="3"/>
          </p:nvPr>
        </p:nvSpPr>
        <p:spPr/>
        <p:txBody>
          <a:bodyPr/>
          <a:lstStyle/>
          <a:p>
            <a:r>
              <a:rPr lang="en-US"/>
              <a:t>© SBM Offshore. All rights reserved. www.sbmoffshore.com</a:t>
            </a:r>
            <a:endParaRPr lang="fr-FR"/>
          </a:p>
        </p:txBody>
      </p:sp>
      <p:sp>
        <p:nvSpPr>
          <p:cNvPr id="3" name="Slide Number Placeholder 2">
            <a:extLst>
              <a:ext uri="{FF2B5EF4-FFF2-40B4-BE49-F238E27FC236}">
                <a16:creationId xmlns:a16="http://schemas.microsoft.com/office/drawing/2014/main" id="{5685961F-0633-245D-D697-57C1D24535BD}"/>
              </a:ext>
            </a:extLst>
          </p:cNvPr>
          <p:cNvSpPr>
            <a:spLocks noGrp="1"/>
          </p:cNvSpPr>
          <p:nvPr>
            <p:ph type="sldNum" sz="quarter" idx="4"/>
          </p:nvPr>
        </p:nvSpPr>
        <p:spPr/>
        <p:txBody>
          <a:bodyPr/>
          <a:lstStyle/>
          <a:p>
            <a:fld id="{888928BD-9DD5-4B49-B597-3FD2BD4272DD}" type="slidenum">
              <a:rPr lang="en-GB" smtClean="0"/>
              <a:pPr/>
              <a:t>23</a:t>
            </a:fld>
            <a:endParaRPr lang="en-GB"/>
          </a:p>
        </p:txBody>
      </p:sp>
      <p:sp>
        <p:nvSpPr>
          <p:cNvPr id="11" name="Title 10">
            <a:extLst>
              <a:ext uri="{FF2B5EF4-FFF2-40B4-BE49-F238E27FC236}">
                <a16:creationId xmlns:a16="http://schemas.microsoft.com/office/drawing/2014/main" id="{8E93765D-F580-2884-D24E-0D083D829736}"/>
              </a:ext>
            </a:extLst>
          </p:cNvPr>
          <p:cNvSpPr>
            <a:spLocks noGrp="1"/>
          </p:cNvSpPr>
          <p:nvPr>
            <p:ph type="title"/>
          </p:nvPr>
        </p:nvSpPr>
        <p:spPr>
          <a:xfrm>
            <a:off x="407988" y="194254"/>
            <a:ext cx="9967912" cy="397032"/>
          </a:xfrm>
        </p:spPr>
        <p:txBody>
          <a:bodyPr/>
          <a:lstStyle/>
          <a:p>
            <a:r>
              <a:rPr lang="en-US"/>
              <a:t>Brazil Fleet Impact: Annual Savings and Reallocated Capacity</a:t>
            </a:r>
          </a:p>
        </p:txBody>
      </p:sp>
      <p:sp>
        <p:nvSpPr>
          <p:cNvPr id="6" name="Text 1"/>
          <p:cNvSpPr/>
          <p:nvPr/>
        </p:nvSpPr>
        <p:spPr>
          <a:xfrm>
            <a:off x="538913" y="779597"/>
            <a:ext cx="10378325" cy="426244"/>
          </a:xfrm>
          <a:prstGeom prst="rect">
            <a:avLst/>
          </a:prstGeom>
          <a:noFill/>
          <a:ln/>
        </p:spPr>
        <p:txBody>
          <a:bodyPr wrap="square" lIns="0" tIns="0" rIns="0" bIns="0" rtlCol="0" anchor="t"/>
          <a:lstStyle/>
          <a:p>
            <a:pPr>
              <a:lnSpc>
                <a:spcPts val="1667"/>
              </a:lnSpc>
            </a:pPr>
            <a:r>
              <a:rPr lang="en-US" sz="1400">
                <a:solidFill>
                  <a:srgbClr val="15213F"/>
                </a:solidFill>
                <a:effectLst/>
                <a:latin typeface="Aptos" panose="020B0004020202020204" pitchFamily="34" charset="0"/>
              </a:rPr>
              <a:t>The FAST transition benefits all of Brazil's fleet, saving money annually and freeing engineering time for more valuable work.</a:t>
            </a:r>
          </a:p>
        </p:txBody>
      </p:sp>
      <p:pic>
        <p:nvPicPr>
          <p:cNvPr id="7" name="Image 0" descr="preencoded.png"/>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532563" y="1556885"/>
            <a:ext cx="4702628" cy="4070406"/>
          </a:xfrm>
          <a:prstGeom prst="rect">
            <a:avLst/>
          </a:prstGeom>
        </p:spPr>
      </p:pic>
      <p:sp>
        <p:nvSpPr>
          <p:cNvPr id="12" name="Text 2"/>
          <p:cNvSpPr/>
          <p:nvPr/>
        </p:nvSpPr>
        <p:spPr>
          <a:xfrm>
            <a:off x="5792604" y="1758156"/>
            <a:ext cx="2242939" cy="439539"/>
          </a:xfrm>
          <a:prstGeom prst="rect">
            <a:avLst/>
          </a:prstGeom>
          <a:noFill/>
          <a:ln/>
        </p:spPr>
        <p:txBody>
          <a:bodyPr wrap="none" lIns="0" tIns="0" rIns="0" bIns="0" rtlCol="0" anchor="t"/>
          <a:lstStyle/>
          <a:p>
            <a:pPr algn="ctr">
              <a:lnSpc>
                <a:spcPts val="3458"/>
              </a:lnSpc>
            </a:pPr>
            <a:r>
              <a:rPr lang="en-US" sz="4400">
                <a:solidFill>
                  <a:srgbClr val="15213F"/>
                </a:solidFill>
                <a:latin typeface="Aptos" panose="020B0004020202020204" pitchFamily="34" charset="0"/>
                <a:ea typeface="Roboto Slab" pitchFamily="34" charset="-122"/>
                <a:cs typeface="Roboto Slab" pitchFamily="34" charset="-120"/>
              </a:rPr>
              <a:t>$5,760</a:t>
            </a:r>
            <a:endParaRPr lang="en-US" sz="4400">
              <a:latin typeface="Aptos" panose="020B0004020202020204" pitchFamily="34" charset="0"/>
            </a:endParaRPr>
          </a:p>
        </p:txBody>
      </p:sp>
      <p:sp>
        <p:nvSpPr>
          <p:cNvPr id="13" name="Text 3"/>
          <p:cNvSpPr/>
          <p:nvPr/>
        </p:nvSpPr>
        <p:spPr>
          <a:xfrm>
            <a:off x="5906507" y="2364184"/>
            <a:ext cx="2015033" cy="208062"/>
          </a:xfrm>
          <a:prstGeom prst="rect">
            <a:avLst/>
          </a:prstGeom>
          <a:noFill/>
          <a:ln/>
        </p:spPr>
        <p:txBody>
          <a:bodyPr wrap="none" lIns="0" tIns="0" rIns="0" bIns="0" rtlCol="0" anchor="t"/>
          <a:lstStyle/>
          <a:p>
            <a:pPr algn="ctr">
              <a:lnSpc>
                <a:spcPts val="1625"/>
              </a:lnSpc>
            </a:pPr>
            <a:r>
              <a:rPr lang="en-US">
                <a:solidFill>
                  <a:srgbClr val="15213F"/>
                </a:solidFill>
                <a:latin typeface="Aptos" panose="020B0004020202020204" pitchFamily="34" charset="0"/>
                <a:ea typeface="Roboto Slab" pitchFamily="34" charset="-122"/>
                <a:cs typeface="Roboto Slab" pitchFamily="34" charset="-120"/>
              </a:rPr>
              <a:t>Monthly Saving Per FPSO</a:t>
            </a:r>
            <a:endParaRPr lang="en-US">
              <a:latin typeface="Aptos" panose="020B0004020202020204" pitchFamily="34" charset="0"/>
            </a:endParaRPr>
          </a:p>
        </p:txBody>
      </p:sp>
      <p:sp>
        <p:nvSpPr>
          <p:cNvPr id="14" name="Text 4"/>
          <p:cNvSpPr/>
          <p:nvPr/>
        </p:nvSpPr>
        <p:spPr>
          <a:xfrm>
            <a:off x="5792604" y="2705398"/>
            <a:ext cx="2242939" cy="426244"/>
          </a:xfrm>
          <a:prstGeom prst="rect">
            <a:avLst/>
          </a:prstGeom>
          <a:noFill/>
          <a:ln/>
        </p:spPr>
        <p:txBody>
          <a:bodyPr wrap="square" lIns="0" tIns="0" rIns="0" bIns="0" rtlCol="0" anchor="t"/>
          <a:lstStyle/>
          <a:p>
            <a:pPr algn="ctr">
              <a:lnSpc>
                <a:spcPts val="1667"/>
              </a:lnSpc>
            </a:pPr>
            <a:r>
              <a:rPr lang="en-US" sz="1200">
                <a:latin typeface="Aptos" panose="020B0004020202020204" pitchFamily="34" charset="0"/>
                <a:ea typeface="Roboto" pitchFamily="34" charset="-122"/>
                <a:cs typeface="Roboto" pitchFamily="34" charset="-120"/>
              </a:rPr>
              <a:t>Direct cost reduction for each unit in the fleet.</a:t>
            </a:r>
            <a:endParaRPr lang="en-US" sz="1200">
              <a:latin typeface="Aptos" panose="020B0004020202020204" pitchFamily="34" charset="0"/>
            </a:endParaRPr>
          </a:p>
        </p:txBody>
      </p:sp>
      <p:sp>
        <p:nvSpPr>
          <p:cNvPr id="32" name="Text 5"/>
          <p:cNvSpPr/>
          <p:nvPr/>
        </p:nvSpPr>
        <p:spPr>
          <a:xfrm>
            <a:off x="8674299" y="1758156"/>
            <a:ext cx="2242939" cy="439539"/>
          </a:xfrm>
          <a:prstGeom prst="rect">
            <a:avLst/>
          </a:prstGeom>
          <a:noFill/>
          <a:ln/>
        </p:spPr>
        <p:txBody>
          <a:bodyPr wrap="none" lIns="0" tIns="0" rIns="0" bIns="0" rtlCol="0" anchor="t"/>
          <a:lstStyle/>
          <a:p>
            <a:pPr algn="ctr">
              <a:lnSpc>
                <a:spcPts val="3458"/>
              </a:lnSpc>
            </a:pPr>
            <a:r>
              <a:rPr lang="en-US" sz="4400">
                <a:solidFill>
                  <a:srgbClr val="15213F"/>
                </a:solidFill>
                <a:latin typeface="Aptos" panose="020B0004020202020204" pitchFamily="34" charset="0"/>
                <a:ea typeface="Roboto Slab" pitchFamily="34" charset="-122"/>
                <a:cs typeface="Roboto Slab" pitchFamily="34" charset="-120"/>
              </a:rPr>
              <a:t>$51,840</a:t>
            </a:r>
            <a:endParaRPr lang="en-US" sz="4400">
              <a:latin typeface="Aptos" panose="020B0004020202020204" pitchFamily="34" charset="0"/>
            </a:endParaRPr>
          </a:p>
        </p:txBody>
      </p:sp>
      <p:sp>
        <p:nvSpPr>
          <p:cNvPr id="33" name="Text 6"/>
          <p:cNvSpPr/>
          <p:nvPr/>
        </p:nvSpPr>
        <p:spPr>
          <a:xfrm>
            <a:off x="8702377" y="2364184"/>
            <a:ext cx="2186782" cy="208062"/>
          </a:xfrm>
          <a:prstGeom prst="rect">
            <a:avLst/>
          </a:prstGeom>
          <a:noFill/>
          <a:ln/>
        </p:spPr>
        <p:txBody>
          <a:bodyPr wrap="none" lIns="0" tIns="0" rIns="0" bIns="0" rtlCol="0" anchor="t"/>
          <a:lstStyle/>
          <a:p>
            <a:pPr algn="ctr">
              <a:lnSpc>
                <a:spcPts val="1625"/>
              </a:lnSpc>
            </a:pPr>
            <a:r>
              <a:rPr lang="en-US">
                <a:solidFill>
                  <a:srgbClr val="15213F"/>
                </a:solidFill>
                <a:latin typeface="Aptos" panose="020B0004020202020204" pitchFamily="34" charset="0"/>
                <a:ea typeface="Roboto Slab" pitchFamily="34" charset="-122"/>
                <a:cs typeface="Roboto Slab" pitchFamily="34" charset="-120"/>
              </a:rPr>
              <a:t>Brazil Fleet Monthly Saving</a:t>
            </a:r>
            <a:endParaRPr lang="en-US">
              <a:latin typeface="Aptos" panose="020B0004020202020204" pitchFamily="34" charset="0"/>
            </a:endParaRPr>
          </a:p>
        </p:txBody>
      </p:sp>
      <p:sp>
        <p:nvSpPr>
          <p:cNvPr id="34" name="Text 7"/>
          <p:cNvSpPr/>
          <p:nvPr/>
        </p:nvSpPr>
        <p:spPr>
          <a:xfrm>
            <a:off x="8674299" y="2705398"/>
            <a:ext cx="2242939" cy="426244"/>
          </a:xfrm>
          <a:prstGeom prst="rect">
            <a:avLst/>
          </a:prstGeom>
          <a:noFill/>
          <a:ln/>
        </p:spPr>
        <p:txBody>
          <a:bodyPr wrap="square" lIns="0" tIns="0" rIns="0" bIns="0" rtlCol="0" anchor="t"/>
          <a:lstStyle/>
          <a:p>
            <a:pPr algn="ctr">
              <a:lnSpc>
                <a:spcPts val="1667"/>
              </a:lnSpc>
            </a:pPr>
            <a:r>
              <a:rPr lang="en-US" sz="1200">
                <a:latin typeface="Aptos" panose="020B0004020202020204" pitchFamily="34" charset="0"/>
                <a:ea typeface="Roboto" pitchFamily="34" charset="-122"/>
                <a:cs typeface="Roboto" pitchFamily="34" charset="-120"/>
              </a:rPr>
              <a:t>Cumulative savings across all 9 FPSOs.</a:t>
            </a:r>
            <a:endParaRPr lang="en-US" sz="1200">
              <a:latin typeface="Aptos" panose="020B0004020202020204" pitchFamily="34" charset="0"/>
            </a:endParaRPr>
          </a:p>
        </p:txBody>
      </p:sp>
      <p:sp>
        <p:nvSpPr>
          <p:cNvPr id="35" name="Text 8"/>
          <p:cNvSpPr/>
          <p:nvPr/>
        </p:nvSpPr>
        <p:spPr>
          <a:xfrm>
            <a:off x="5792604" y="3464620"/>
            <a:ext cx="2242939" cy="439539"/>
          </a:xfrm>
          <a:prstGeom prst="rect">
            <a:avLst/>
          </a:prstGeom>
          <a:noFill/>
          <a:ln/>
        </p:spPr>
        <p:txBody>
          <a:bodyPr wrap="none" lIns="0" tIns="0" rIns="0" bIns="0" rtlCol="0" anchor="t"/>
          <a:lstStyle/>
          <a:p>
            <a:pPr algn="ctr">
              <a:lnSpc>
                <a:spcPts val="3458"/>
              </a:lnSpc>
            </a:pPr>
            <a:r>
              <a:rPr lang="en-US" sz="4400">
                <a:solidFill>
                  <a:srgbClr val="15213F"/>
                </a:solidFill>
                <a:latin typeface="Aptos" panose="020B0004020202020204" pitchFamily="34" charset="0"/>
                <a:ea typeface="Roboto Slab" pitchFamily="34" charset="-122"/>
                <a:cs typeface="Roboto Slab" pitchFamily="34" charset="-120"/>
              </a:rPr>
              <a:t>$622,08</a:t>
            </a:r>
            <a:endParaRPr lang="en-US" sz="4400">
              <a:latin typeface="Aptos" panose="020B0004020202020204" pitchFamily="34" charset="0"/>
            </a:endParaRPr>
          </a:p>
        </p:txBody>
      </p:sp>
      <p:sp>
        <p:nvSpPr>
          <p:cNvPr id="36" name="Text 9"/>
          <p:cNvSpPr/>
          <p:nvPr/>
        </p:nvSpPr>
        <p:spPr>
          <a:xfrm>
            <a:off x="6081429" y="4070647"/>
            <a:ext cx="1665188" cy="208062"/>
          </a:xfrm>
          <a:prstGeom prst="rect">
            <a:avLst/>
          </a:prstGeom>
          <a:noFill/>
          <a:ln/>
        </p:spPr>
        <p:txBody>
          <a:bodyPr wrap="none" lIns="0" tIns="0" rIns="0" bIns="0" rtlCol="0" anchor="t"/>
          <a:lstStyle/>
          <a:p>
            <a:pPr algn="ctr">
              <a:lnSpc>
                <a:spcPts val="1625"/>
              </a:lnSpc>
            </a:pPr>
            <a:r>
              <a:rPr lang="en-US">
                <a:solidFill>
                  <a:srgbClr val="15213F"/>
                </a:solidFill>
                <a:latin typeface="Aptos" panose="020B0004020202020204" pitchFamily="34" charset="0"/>
                <a:ea typeface="Roboto Slab" pitchFamily="34" charset="-122"/>
                <a:cs typeface="Roboto Slab" pitchFamily="34" charset="-120"/>
              </a:rPr>
              <a:t>Annual Saving</a:t>
            </a:r>
            <a:endParaRPr lang="en-US">
              <a:latin typeface="Aptos" panose="020B0004020202020204" pitchFamily="34" charset="0"/>
            </a:endParaRPr>
          </a:p>
        </p:txBody>
      </p:sp>
      <p:sp>
        <p:nvSpPr>
          <p:cNvPr id="37" name="Text 10"/>
          <p:cNvSpPr/>
          <p:nvPr/>
        </p:nvSpPr>
        <p:spPr>
          <a:xfrm>
            <a:off x="5792604" y="4411861"/>
            <a:ext cx="2242939" cy="426244"/>
          </a:xfrm>
          <a:prstGeom prst="rect">
            <a:avLst/>
          </a:prstGeom>
          <a:noFill/>
          <a:ln/>
        </p:spPr>
        <p:txBody>
          <a:bodyPr wrap="square" lIns="0" tIns="0" rIns="0" bIns="0" rtlCol="0" anchor="t"/>
          <a:lstStyle/>
          <a:p>
            <a:pPr algn="ctr">
              <a:lnSpc>
                <a:spcPts val="1667"/>
              </a:lnSpc>
            </a:pPr>
            <a:r>
              <a:rPr lang="en-US" sz="1200">
                <a:latin typeface="Aptos" panose="020B0004020202020204" pitchFamily="34" charset="0"/>
                <a:ea typeface="Roboto" pitchFamily="34" charset="-122"/>
                <a:cs typeface="Roboto" pitchFamily="34" charset="-120"/>
              </a:rPr>
              <a:t>Total projected annual cost savings for the Brazil fleet.</a:t>
            </a:r>
            <a:endParaRPr lang="en-US" sz="1200">
              <a:latin typeface="Aptos" panose="020B0004020202020204" pitchFamily="34" charset="0"/>
            </a:endParaRPr>
          </a:p>
        </p:txBody>
      </p:sp>
      <p:sp>
        <p:nvSpPr>
          <p:cNvPr id="38" name="Text 11"/>
          <p:cNvSpPr/>
          <p:nvPr/>
        </p:nvSpPr>
        <p:spPr>
          <a:xfrm>
            <a:off x="8674299" y="3464620"/>
            <a:ext cx="2242939" cy="439539"/>
          </a:xfrm>
          <a:prstGeom prst="rect">
            <a:avLst/>
          </a:prstGeom>
          <a:noFill/>
          <a:ln/>
        </p:spPr>
        <p:txBody>
          <a:bodyPr wrap="none" lIns="0" tIns="0" rIns="0" bIns="0" rtlCol="0" anchor="t"/>
          <a:lstStyle/>
          <a:p>
            <a:pPr algn="ctr">
              <a:lnSpc>
                <a:spcPts val="3458"/>
              </a:lnSpc>
            </a:pPr>
            <a:r>
              <a:rPr lang="en-US" sz="4400">
                <a:solidFill>
                  <a:srgbClr val="15213F"/>
                </a:solidFill>
                <a:latin typeface="Aptos" panose="020B0004020202020204" pitchFamily="34" charset="0"/>
                <a:ea typeface="Roboto Slab" pitchFamily="34" charset="-122"/>
                <a:cs typeface="Roboto Slab" pitchFamily="34" charset="-120"/>
              </a:rPr>
              <a:t>4,147</a:t>
            </a:r>
            <a:endParaRPr lang="en-US" sz="4400">
              <a:latin typeface="Aptos" panose="020B0004020202020204" pitchFamily="34" charset="0"/>
            </a:endParaRPr>
          </a:p>
        </p:txBody>
      </p:sp>
      <p:sp>
        <p:nvSpPr>
          <p:cNvPr id="39" name="Text 12"/>
          <p:cNvSpPr/>
          <p:nvPr/>
        </p:nvSpPr>
        <p:spPr>
          <a:xfrm>
            <a:off x="8682732" y="4070647"/>
            <a:ext cx="2226072" cy="208062"/>
          </a:xfrm>
          <a:prstGeom prst="rect">
            <a:avLst/>
          </a:prstGeom>
          <a:noFill/>
          <a:ln/>
        </p:spPr>
        <p:txBody>
          <a:bodyPr wrap="none" lIns="0" tIns="0" rIns="0" bIns="0" rtlCol="0" anchor="t"/>
          <a:lstStyle/>
          <a:p>
            <a:pPr algn="ctr">
              <a:lnSpc>
                <a:spcPts val="1625"/>
              </a:lnSpc>
            </a:pPr>
            <a:r>
              <a:rPr lang="en-US">
                <a:solidFill>
                  <a:srgbClr val="15213F"/>
                </a:solidFill>
                <a:latin typeface="Aptos" panose="020B0004020202020204" pitchFamily="34" charset="0"/>
                <a:ea typeface="Roboto Slab" pitchFamily="34" charset="-122"/>
                <a:cs typeface="Roboto Slab" pitchFamily="34" charset="-120"/>
              </a:rPr>
              <a:t>Engineering Hours Released</a:t>
            </a:r>
            <a:endParaRPr lang="en-US">
              <a:latin typeface="Aptos" panose="020B0004020202020204" pitchFamily="34" charset="0"/>
            </a:endParaRPr>
          </a:p>
        </p:txBody>
      </p:sp>
      <p:sp>
        <p:nvSpPr>
          <p:cNvPr id="40" name="Text 13"/>
          <p:cNvSpPr/>
          <p:nvPr/>
        </p:nvSpPr>
        <p:spPr>
          <a:xfrm>
            <a:off x="8674299" y="4411861"/>
            <a:ext cx="2242939" cy="426244"/>
          </a:xfrm>
          <a:prstGeom prst="rect">
            <a:avLst/>
          </a:prstGeom>
          <a:noFill/>
          <a:ln/>
        </p:spPr>
        <p:txBody>
          <a:bodyPr wrap="square" lIns="0" tIns="0" rIns="0" bIns="0" rtlCol="0" anchor="t"/>
          <a:lstStyle/>
          <a:p>
            <a:pPr algn="ctr">
              <a:lnSpc>
                <a:spcPts val="1667"/>
              </a:lnSpc>
            </a:pPr>
            <a:r>
              <a:rPr lang="en-US" sz="1200">
                <a:latin typeface="Aptos" panose="020B0004020202020204" pitchFamily="34" charset="0"/>
                <a:ea typeface="Roboto" pitchFamily="34" charset="-122"/>
                <a:cs typeface="Roboto" pitchFamily="34" charset="-120"/>
              </a:rPr>
              <a:t>Annual capacity reallocated from operations teams to higher-value activities.</a:t>
            </a:r>
            <a:endParaRPr lang="en-US" sz="1200">
              <a:latin typeface="Aptos" panose="020B0004020202020204" pitchFamily="34" charset="0"/>
            </a:endParaRPr>
          </a:p>
          <a:p>
            <a:pPr algn="ctr">
              <a:lnSpc>
                <a:spcPts val="1667"/>
              </a:lnSpc>
            </a:pPr>
            <a:endParaRPr lang="en-US" sz="1200">
              <a:latin typeface="Aptos" panose="020B0004020202020204" pitchFamily="34" charset="0"/>
            </a:endParaRPr>
          </a:p>
        </p:txBody>
      </p:sp>
      <p:sp>
        <p:nvSpPr>
          <p:cNvPr id="41" name="Text 14"/>
          <p:cNvSpPr/>
          <p:nvPr/>
        </p:nvSpPr>
        <p:spPr>
          <a:xfrm>
            <a:off x="5792604" y="5128145"/>
            <a:ext cx="5613315" cy="639366"/>
          </a:xfrm>
          <a:prstGeom prst="rect">
            <a:avLst/>
          </a:prstGeom>
          <a:noFill/>
          <a:ln/>
        </p:spPr>
        <p:txBody>
          <a:bodyPr wrap="square" lIns="0" tIns="0" rIns="0" bIns="0" rtlCol="0" anchor="t"/>
          <a:lstStyle/>
          <a:p>
            <a:pPr>
              <a:lnSpc>
                <a:spcPts val="1667"/>
              </a:lnSpc>
            </a:pPr>
            <a:r>
              <a:rPr lang="en-US" sz="1200">
                <a:solidFill>
                  <a:srgbClr val="15213F"/>
                </a:solidFill>
                <a:effectLst/>
                <a:latin typeface="Aptos" panose="020B0004020202020204" pitchFamily="34" charset="0"/>
              </a:rPr>
              <a:t>These numbers highlight the FAST implementation's role in transforming manual work into major financial and workforce benefits.</a:t>
            </a:r>
            <a:endParaRPr lang="en-US" sz="1200">
              <a:latin typeface="Aptos" panose="020B0004020202020204" pitchFamily="34" charset="0"/>
            </a:endParaRPr>
          </a:p>
        </p:txBody>
      </p:sp>
      <p:sp>
        <p:nvSpPr>
          <p:cNvPr id="5" name="TextBox 4">
            <a:extLst>
              <a:ext uri="{FF2B5EF4-FFF2-40B4-BE49-F238E27FC236}">
                <a16:creationId xmlns:a16="http://schemas.microsoft.com/office/drawing/2014/main" id="{4C5F5CEB-2823-078E-5017-9464D1310496}"/>
              </a:ext>
            </a:extLst>
          </p:cNvPr>
          <p:cNvSpPr txBox="1"/>
          <p:nvPr/>
        </p:nvSpPr>
        <p:spPr>
          <a:xfrm>
            <a:off x="5906507" y="1205841"/>
            <a:ext cx="6099348" cy="312714"/>
          </a:xfrm>
          <a:prstGeom prst="rect">
            <a:avLst/>
          </a:prstGeom>
          <a:noFill/>
        </p:spPr>
        <p:txBody>
          <a:bodyPr wrap="square">
            <a:spAutoFit/>
          </a:bodyPr>
          <a:lstStyle/>
          <a:p>
            <a:pPr>
              <a:lnSpc>
                <a:spcPts val="1667"/>
              </a:lnSpc>
            </a:pPr>
            <a:r>
              <a:rPr lang="en-US" sz="1400" i="1">
                <a:solidFill>
                  <a:schemeClr val="accent1"/>
                </a:solidFill>
                <a:effectLst/>
                <a:latin typeface="Aptos" panose="020B0004020202020204" pitchFamily="34" charset="0"/>
              </a:rPr>
              <a:t>Internal cost rating for Regional Engineer $150,00/hour applied.</a:t>
            </a:r>
            <a:endParaRPr lang="en-US" sz="1400" i="1">
              <a:solidFill>
                <a:schemeClr val="accent1"/>
              </a:solidFill>
              <a:latin typeface="Aptos" panose="020B0004020202020204" pitchFamily="34" charset="0"/>
            </a:endParaRPr>
          </a:p>
        </p:txBody>
      </p:sp>
      <p:sp>
        <p:nvSpPr>
          <p:cNvPr id="4" name="TextBox 3">
            <a:extLst>
              <a:ext uri="{FF2B5EF4-FFF2-40B4-BE49-F238E27FC236}">
                <a16:creationId xmlns:a16="http://schemas.microsoft.com/office/drawing/2014/main" id="{0AA04B5E-EDC4-FC68-217B-586D18F74198}"/>
              </a:ext>
            </a:extLst>
          </p:cNvPr>
          <p:cNvSpPr txBox="1"/>
          <p:nvPr/>
        </p:nvSpPr>
        <p:spPr>
          <a:xfrm rot="19989196">
            <a:off x="2796319" y="3563898"/>
            <a:ext cx="10460112" cy="954107"/>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l"/>
            <a:r>
              <a:rPr lang="en-US" sz="2800" b="1" dirty="0">
                <a:solidFill>
                  <a:schemeClr val="bg1"/>
                </a:solidFill>
                <a:latin typeface="Avenir Light" panose="020B0402020203020204" pitchFamily="34" charset="77"/>
              </a:rPr>
              <a:t>Um slide para </a:t>
            </a:r>
            <a:r>
              <a:rPr lang="en-US" sz="2800" b="1" dirty="0" err="1">
                <a:solidFill>
                  <a:schemeClr val="bg1"/>
                </a:solidFill>
                <a:latin typeface="Avenir Light" panose="020B0402020203020204" pitchFamily="34" charset="77"/>
              </a:rPr>
              <a:t>impacto</a:t>
            </a:r>
            <a:r>
              <a:rPr lang="en-US" sz="2800" b="1" dirty="0">
                <a:solidFill>
                  <a:schemeClr val="bg1"/>
                </a:solidFill>
                <a:latin typeface="Avenir Light" panose="020B0402020203020204" pitchFamily="34" charset="77"/>
              </a:rPr>
              <a:t> </a:t>
            </a:r>
            <a:r>
              <a:rPr lang="en-US" sz="2800" b="1" dirty="0" err="1">
                <a:solidFill>
                  <a:schemeClr val="bg1"/>
                </a:solidFill>
                <a:latin typeface="Avenir Light" panose="020B0402020203020204" pitchFamily="34" charset="77"/>
              </a:rPr>
              <a:t>reducao</a:t>
            </a:r>
            <a:r>
              <a:rPr lang="en-US" sz="2800" b="1" dirty="0">
                <a:solidFill>
                  <a:schemeClr val="bg1"/>
                </a:solidFill>
                <a:latin typeface="Avenir Light" panose="020B0402020203020204" pitchFamily="34" charset="77"/>
              </a:rPr>
              <a:t> </a:t>
            </a:r>
            <a:r>
              <a:rPr lang="en-US" sz="2800" b="1" dirty="0" err="1">
                <a:solidFill>
                  <a:schemeClr val="bg1"/>
                </a:solidFill>
                <a:latin typeface="Avenir Light" panose="020B0402020203020204" pitchFamily="34" charset="77"/>
              </a:rPr>
              <a:t>custo</a:t>
            </a:r>
            <a:r>
              <a:rPr lang="en-US" sz="2800" b="1" dirty="0">
                <a:solidFill>
                  <a:schemeClr val="bg1"/>
                </a:solidFill>
                <a:latin typeface="Avenir Light" panose="020B0402020203020204" pitchFamily="34" charset="77"/>
              </a:rPr>
              <a:t> </a:t>
            </a:r>
            <a:r>
              <a:rPr lang="en-US" sz="2800" b="1" dirty="0" err="1">
                <a:solidFill>
                  <a:schemeClr val="bg1"/>
                </a:solidFill>
                <a:latin typeface="Avenir Light" panose="020B0402020203020204" pitchFamily="34" charset="77"/>
              </a:rPr>
              <a:t>interno</a:t>
            </a:r>
            <a:endParaRPr lang="en-US" sz="2800" b="1" dirty="0">
              <a:solidFill>
                <a:schemeClr val="bg1"/>
              </a:solidFill>
              <a:latin typeface="Avenir Light" panose="020B0402020203020204" pitchFamily="34" charset="77"/>
            </a:endParaRPr>
          </a:p>
          <a:p>
            <a:pPr algn="l"/>
            <a:r>
              <a:rPr lang="en-US" sz="2800" b="1" dirty="0">
                <a:solidFill>
                  <a:schemeClr val="bg1"/>
                </a:solidFill>
                <a:latin typeface="Avenir Light" panose="020B0402020203020204" pitchFamily="34" charset="77"/>
              </a:rPr>
              <a:t>Um slide para </a:t>
            </a:r>
            <a:r>
              <a:rPr lang="en-US" sz="2800" b="1" dirty="0" err="1">
                <a:solidFill>
                  <a:schemeClr val="bg1"/>
                </a:solidFill>
                <a:latin typeface="Avenir Light" panose="020B0402020203020204" pitchFamily="34" charset="77"/>
              </a:rPr>
              <a:t>impacto</a:t>
            </a:r>
            <a:r>
              <a:rPr lang="en-US" sz="2800" b="1" dirty="0">
                <a:solidFill>
                  <a:schemeClr val="bg1"/>
                </a:solidFill>
                <a:latin typeface="Avenir Light" panose="020B0402020203020204" pitchFamily="34" charset="77"/>
              </a:rPr>
              <a:t> </a:t>
            </a:r>
            <a:r>
              <a:rPr lang="en-US" sz="2800" b="1" dirty="0" err="1">
                <a:solidFill>
                  <a:schemeClr val="bg1"/>
                </a:solidFill>
                <a:latin typeface="Avenir Light" panose="020B0402020203020204" pitchFamily="34" charset="77"/>
              </a:rPr>
              <a:t>financeiro</a:t>
            </a:r>
            <a:r>
              <a:rPr lang="en-US" sz="2800" b="1" dirty="0">
                <a:solidFill>
                  <a:schemeClr val="bg1"/>
                </a:solidFill>
                <a:latin typeface="Avenir Light" panose="020B0402020203020204" pitchFamily="34" charset="77"/>
              </a:rPr>
              <a:t> das </a:t>
            </a:r>
            <a:r>
              <a:rPr lang="en-US" sz="2800" b="1" dirty="0" err="1">
                <a:solidFill>
                  <a:schemeClr val="bg1"/>
                </a:solidFill>
                <a:latin typeface="Avenir Light" panose="020B0402020203020204" pitchFamily="34" charset="77"/>
              </a:rPr>
              <a:t>multas</a:t>
            </a:r>
            <a:r>
              <a:rPr lang="en-US" sz="2800" b="1" dirty="0">
                <a:solidFill>
                  <a:schemeClr val="bg1"/>
                </a:solidFill>
                <a:latin typeface="Avenir Light" panose="020B0402020203020204" pitchFamily="34" charset="77"/>
              </a:rPr>
              <a:t> e </a:t>
            </a:r>
            <a:r>
              <a:rPr lang="en-US" sz="2800" b="1" dirty="0" err="1">
                <a:solidFill>
                  <a:schemeClr val="bg1"/>
                </a:solidFill>
                <a:latin typeface="Avenir Light" panose="020B0402020203020204" pitchFamily="34" charset="77"/>
              </a:rPr>
              <a:t>exposicao</a:t>
            </a:r>
            <a:endParaRPr lang="en-US" sz="2800" b="1" dirty="0">
              <a:solidFill>
                <a:schemeClr val="bg1"/>
              </a:solidFill>
              <a:latin typeface="Avenir Light" panose="020B0402020203020204" pitchFamily="34" charset="77"/>
            </a:endParaRPr>
          </a:p>
        </p:txBody>
      </p:sp>
    </p:spTree>
    <p:extLst>
      <p:ext uri="{BB962C8B-B14F-4D97-AF65-F5344CB8AC3E}">
        <p14:creationId xmlns:p14="http://schemas.microsoft.com/office/powerpoint/2010/main" val="3507200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AD4C38-F66D-CCEE-7C35-F8EE8C4D4BE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A7110890-F7F1-08ED-75FF-A3D5C949D2C1}"/>
              </a:ext>
            </a:extLst>
          </p:cNvPr>
          <p:cNvSpPr>
            <a:spLocks noGrp="1"/>
          </p:cNvSpPr>
          <p:nvPr>
            <p:ph type="ftr" sz="quarter" idx="3"/>
          </p:nvPr>
        </p:nvSpPr>
        <p:spPr/>
        <p:txBody>
          <a:bodyPr/>
          <a:lstStyle/>
          <a:p>
            <a:r>
              <a:rPr lang="en-US"/>
              <a:t>© SBM Offshore. All rights reserved. www.sbmoffshore.com</a:t>
            </a:r>
            <a:endParaRPr lang="fr-FR"/>
          </a:p>
        </p:txBody>
      </p:sp>
      <p:sp>
        <p:nvSpPr>
          <p:cNvPr id="3" name="Slide Number Placeholder 2">
            <a:extLst>
              <a:ext uri="{FF2B5EF4-FFF2-40B4-BE49-F238E27FC236}">
                <a16:creationId xmlns:a16="http://schemas.microsoft.com/office/drawing/2014/main" id="{12122762-5850-28E4-C0D4-1A172E2BE3B6}"/>
              </a:ext>
            </a:extLst>
          </p:cNvPr>
          <p:cNvSpPr>
            <a:spLocks noGrp="1"/>
          </p:cNvSpPr>
          <p:nvPr>
            <p:ph type="sldNum" sz="quarter" idx="4"/>
          </p:nvPr>
        </p:nvSpPr>
        <p:spPr/>
        <p:txBody>
          <a:bodyPr/>
          <a:lstStyle/>
          <a:p>
            <a:fld id="{888928BD-9DD5-4B49-B597-3FD2BD4272DD}" type="slidenum">
              <a:rPr lang="en-GB" smtClean="0"/>
              <a:pPr/>
              <a:t>24</a:t>
            </a:fld>
            <a:endParaRPr lang="en-GB"/>
          </a:p>
        </p:txBody>
      </p:sp>
      <p:sp>
        <p:nvSpPr>
          <p:cNvPr id="11" name="Title 10">
            <a:extLst>
              <a:ext uri="{FF2B5EF4-FFF2-40B4-BE49-F238E27FC236}">
                <a16:creationId xmlns:a16="http://schemas.microsoft.com/office/drawing/2014/main" id="{9AEA4B32-70B9-3ABF-596E-0EF6CA4143A8}"/>
              </a:ext>
            </a:extLst>
          </p:cNvPr>
          <p:cNvSpPr>
            <a:spLocks noGrp="1"/>
          </p:cNvSpPr>
          <p:nvPr>
            <p:ph type="title"/>
          </p:nvPr>
        </p:nvSpPr>
        <p:spPr>
          <a:xfrm>
            <a:off x="407988" y="194254"/>
            <a:ext cx="9967912" cy="397032"/>
          </a:xfrm>
        </p:spPr>
        <p:txBody>
          <a:bodyPr/>
          <a:lstStyle/>
          <a:p>
            <a:r>
              <a:rPr lang="en-US"/>
              <a:t>Takeaways &amp; Global Scalability: A Model for Future Growth</a:t>
            </a:r>
          </a:p>
        </p:txBody>
      </p:sp>
      <p:sp>
        <p:nvSpPr>
          <p:cNvPr id="4" name="Text 0"/>
          <p:cNvSpPr/>
          <p:nvPr/>
        </p:nvSpPr>
        <p:spPr>
          <a:xfrm>
            <a:off x="560889" y="750516"/>
            <a:ext cx="7555905" cy="307082"/>
          </a:xfrm>
          <a:prstGeom prst="rect">
            <a:avLst/>
          </a:prstGeom>
          <a:noFill/>
          <a:ln/>
        </p:spPr>
        <p:txBody>
          <a:bodyPr wrap="none" lIns="0" tIns="0" rIns="0" bIns="0" rtlCol="0" anchor="t"/>
          <a:lstStyle/>
          <a:p>
            <a:pPr>
              <a:lnSpc>
                <a:spcPts val="2417"/>
              </a:lnSpc>
            </a:pPr>
            <a:endParaRPr lang="en-US" sz="3200">
              <a:latin typeface="Aptos" panose="020B0004020202020204" pitchFamily="34" charset="0"/>
            </a:endParaRPr>
          </a:p>
        </p:txBody>
      </p:sp>
      <p:sp>
        <p:nvSpPr>
          <p:cNvPr id="6" name="Text 2"/>
          <p:cNvSpPr/>
          <p:nvPr/>
        </p:nvSpPr>
        <p:spPr>
          <a:xfrm>
            <a:off x="560889" y="1957115"/>
            <a:ext cx="2294533" cy="230287"/>
          </a:xfrm>
          <a:prstGeom prst="rect">
            <a:avLst/>
          </a:prstGeom>
          <a:noFill/>
          <a:ln/>
        </p:spPr>
        <p:txBody>
          <a:bodyPr wrap="none" lIns="0" tIns="0" rIns="0" bIns="0" rtlCol="0" anchor="t"/>
          <a:lstStyle/>
          <a:p>
            <a:pPr>
              <a:lnSpc>
                <a:spcPts val="1792"/>
              </a:lnSpc>
            </a:pPr>
            <a:endParaRPr lang="en-US" sz="2400">
              <a:latin typeface="Aptos" panose="020B0004020202020204" pitchFamily="34" charset="0"/>
            </a:endParaRPr>
          </a:p>
        </p:txBody>
      </p:sp>
      <p:sp>
        <p:nvSpPr>
          <p:cNvPr id="7" name="Text 3"/>
          <p:cNvSpPr/>
          <p:nvPr/>
        </p:nvSpPr>
        <p:spPr>
          <a:xfrm>
            <a:off x="560890" y="2310235"/>
            <a:ext cx="9276446" cy="392907"/>
          </a:xfrm>
          <a:prstGeom prst="rect">
            <a:avLst/>
          </a:prstGeom>
          <a:noFill/>
          <a:ln/>
        </p:spPr>
        <p:txBody>
          <a:bodyPr wrap="square" lIns="0" tIns="0" rIns="0" bIns="0" rtlCol="0" anchor="t"/>
          <a:lstStyle/>
          <a:p>
            <a:pPr marL="285739" indent="-285739">
              <a:lnSpc>
                <a:spcPts val="1542"/>
              </a:lnSpc>
              <a:buSzPct val="100000"/>
              <a:buChar char="•"/>
            </a:pPr>
            <a:endParaRPr lang="en-US" sz="1200">
              <a:latin typeface="Aptos" panose="020B0004020202020204" pitchFamily="34" charset="0"/>
            </a:endParaRPr>
          </a:p>
        </p:txBody>
      </p:sp>
      <p:sp>
        <p:nvSpPr>
          <p:cNvPr id="8" name="Text 4"/>
          <p:cNvSpPr/>
          <p:nvPr/>
        </p:nvSpPr>
        <p:spPr>
          <a:xfrm>
            <a:off x="560890" y="2746103"/>
            <a:ext cx="9276446" cy="392907"/>
          </a:xfrm>
          <a:prstGeom prst="rect">
            <a:avLst/>
          </a:prstGeom>
          <a:noFill/>
          <a:ln/>
        </p:spPr>
        <p:txBody>
          <a:bodyPr wrap="square" lIns="0" tIns="0" rIns="0" bIns="0" rtlCol="0" anchor="t"/>
          <a:lstStyle/>
          <a:p>
            <a:pPr marL="285739" indent="-285739">
              <a:lnSpc>
                <a:spcPts val="1542"/>
              </a:lnSpc>
              <a:buSzPct val="100000"/>
              <a:buChar char="•"/>
            </a:pPr>
            <a:endParaRPr lang="en-US" sz="1200">
              <a:latin typeface="Aptos" panose="020B0004020202020204" pitchFamily="34" charset="0"/>
            </a:endParaRPr>
          </a:p>
        </p:txBody>
      </p:sp>
      <p:sp>
        <p:nvSpPr>
          <p:cNvPr id="9" name="Text 5"/>
          <p:cNvSpPr/>
          <p:nvPr/>
        </p:nvSpPr>
        <p:spPr>
          <a:xfrm>
            <a:off x="560890" y="3181971"/>
            <a:ext cx="9276446" cy="392907"/>
          </a:xfrm>
          <a:prstGeom prst="rect">
            <a:avLst/>
          </a:prstGeom>
          <a:noFill/>
          <a:ln/>
        </p:spPr>
        <p:txBody>
          <a:bodyPr wrap="square" lIns="0" tIns="0" rIns="0" bIns="0" rtlCol="0" anchor="t"/>
          <a:lstStyle/>
          <a:p>
            <a:pPr marL="285739" indent="-285739">
              <a:lnSpc>
                <a:spcPts val="1542"/>
              </a:lnSpc>
              <a:buSzPct val="100000"/>
              <a:buChar char="•"/>
            </a:pPr>
            <a:endParaRPr lang="en-US" sz="1200">
              <a:latin typeface="Aptos" panose="020B0004020202020204" pitchFamily="34" charset="0"/>
            </a:endParaRPr>
          </a:p>
        </p:txBody>
      </p:sp>
      <p:sp>
        <p:nvSpPr>
          <p:cNvPr id="10" name="Text 6"/>
          <p:cNvSpPr/>
          <p:nvPr/>
        </p:nvSpPr>
        <p:spPr>
          <a:xfrm>
            <a:off x="560890" y="3617839"/>
            <a:ext cx="9276446" cy="392907"/>
          </a:xfrm>
          <a:prstGeom prst="rect">
            <a:avLst/>
          </a:prstGeom>
          <a:noFill/>
          <a:ln/>
        </p:spPr>
        <p:txBody>
          <a:bodyPr wrap="square" lIns="0" tIns="0" rIns="0" bIns="0" rtlCol="0" anchor="t"/>
          <a:lstStyle/>
          <a:p>
            <a:pPr marL="285739" indent="-285739">
              <a:lnSpc>
                <a:spcPts val="1542"/>
              </a:lnSpc>
              <a:buSzPct val="100000"/>
              <a:buChar char="•"/>
            </a:pPr>
            <a:endParaRPr lang="en-US" sz="1200">
              <a:latin typeface="Aptos" panose="020B0004020202020204" pitchFamily="34" charset="0"/>
            </a:endParaRPr>
          </a:p>
        </p:txBody>
      </p:sp>
      <p:sp>
        <p:nvSpPr>
          <p:cNvPr id="13" name="Title 10">
            <a:extLst>
              <a:ext uri="{FF2B5EF4-FFF2-40B4-BE49-F238E27FC236}">
                <a16:creationId xmlns:a16="http://schemas.microsoft.com/office/drawing/2014/main" id="{55A91C61-9990-70BF-36E8-004620FFAF7F}"/>
              </a:ext>
            </a:extLst>
          </p:cNvPr>
          <p:cNvSpPr txBox="1">
            <a:spLocks/>
          </p:cNvSpPr>
          <p:nvPr/>
        </p:nvSpPr>
        <p:spPr>
          <a:xfrm>
            <a:off x="407988" y="1263087"/>
            <a:ext cx="9967912" cy="3970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2200" b="1" i="0" kern="1200">
                <a:solidFill>
                  <a:schemeClr val="accent6"/>
                </a:solidFill>
                <a:latin typeface="+mn-lt"/>
                <a:ea typeface="+mj-ea"/>
                <a:cs typeface="Arial" panose="020B0604020202020204" pitchFamily="34" charset="0"/>
              </a:defRPr>
            </a:lvl1pPr>
          </a:lstStyle>
          <a:p>
            <a:r>
              <a:rPr lang="en-US">
                <a:solidFill>
                  <a:schemeClr val="accent1"/>
                </a:solidFill>
              </a:rPr>
              <a:t>Key Strategic Implications</a:t>
            </a:r>
          </a:p>
        </p:txBody>
      </p:sp>
      <p:sp>
        <p:nvSpPr>
          <p:cNvPr id="15" name="TextBox 14">
            <a:extLst>
              <a:ext uri="{FF2B5EF4-FFF2-40B4-BE49-F238E27FC236}">
                <a16:creationId xmlns:a16="http://schemas.microsoft.com/office/drawing/2014/main" id="{15222E51-8E12-A1C6-4D99-C02B1CCEED2C}"/>
              </a:ext>
            </a:extLst>
          </p:cNvPr>
          <p:cNvSpPr txBox="1"/>
          <p:nvPr/>
        </p:nvSpPr>
        <p:spPr>
          <a:xfrm>
            <a:off x="407988" y="1880115"/>
            <a:ext cx="11223122" cy="4378571"/>
          </a:xfrm>
          <a:prstGeom prst="rect">
            <a:avLst/>
          </a:prstGeom>
          <a:noFill/>
        </p:spPr>
        <p:txBody>
          <a:bodyPr wrap="square">
            <a:spAutoFit/>
          </a:bodyPr>
          <a:lstStyle/>
          <a:p>
            <a:pPr marL="285739" indent="-285739">
              <a:lnSpc>
                <a:spcPts val="2000"/>
              </a:lnSpc>
              <a:spcBef>
                <a:spcPts val="600"/>
              </a:spcBef>
              <a:buSzPct val="100000"/>
              <a:buChar char="•"/>
            </a:pPr>
            <a:r>
              <a:rPr lang="en-US" sz="1600" b="1">
                <a:solidFill>
                  <a:srgbClr val="15213F"/>
                </a:solidFill>
                <a:latin typeface="Aptos" panose="020B0004020202020204" pitchFamily="34" charset="0"/>
                <a:ea typeface="Roboto" pitchFamily="34" charset="-122"/>
                <a:cs typeface="Roboto" pitchFamily="34" charset="-120"/>
              </a:rPr>
              <a:t>Empowered Engineering:</a:t>
            </a:r>
            <a:r>
              <a:rPr lang="en-US" sz="1600">
                <a:solidFill>
                  <a:srgbClr val="15213F"/>
                </a:solidFill>
                <a:latin typeface="Aptos" panose="020B0004020202020204" pitchFamily="34" charset="0"/>
                <a:ea typeface="Roboto" pitchFamily="34" charset="-122"/>
                <a:cs typeface="Roboto" pitchFamily="34" charset="-120"/>
              </a:rPr>
              <a:t> Engineers can now dedicate their time to critical analysis and decision-making, enhancing strategic output.</a:t>
            </a:r>
          </a:p>
          <a:p>
            <a:pPr marL="285739" indent="-285739">
              <a:lnSpc>
                <a:spcPts val="2000"/>
              </a:lnSpc>
              <a:spcBef>
                <a:spcPts val="600"/>
              </a:spcBef>
              <a:buSzPct val="100000"/>
              <a:buChar char="•"/>
            </a:pPr>
            <a:endParaRPr lang="en-US" sz="1600">
              <a:solidFill>
                <a:srgbClr val="15213F"/>
              </a:solidFill>
              <a:latin typeface="Aptos" panose="020B0004020202020204" pitchFamily="34" charset="0"/>
              <a:ea typeface="Roboto" pitchFamily="34" charset="-122"/>
              <a:cs typeface="Roboto" pitchFamily="34" charset="-120"/>
            </a:endParaRPr>
          </a:p>
          <a:p>
            <a:pPr marL="285739" indent="-285739">
              <a:lnSpc>
                <a:spcPts val="2000"/>
              </a:lnSpc>
              <a:spcBef>
                <a:spcPts val="600"/>
              </a:spcBef>
              <a:buSzPct val="100000"/>
              <a:buFontTx/>
              <a:buChar char="•"/>
            </a:pPr>
            <a:r>
              <a:rPr lang="en-US" sz="1600" b="1">
                <a:solidFill>
                  <a:srgbClr val="15213F"/>
                </a:solidFill>
                <a:latin typeface="Aptos" panose="020B0004020202020204" pitchFamily="34" charset="0"/>
                <a:ea typeface="Roboto" pitchFamily="34" charset="-122"/>
                <a:cs typeface="Roboto" pitchFamily="34" charset="-120"/>
              </a:rPr>
              <a:t>Proven Model and Scalability:</a:t>
            </a:r>
            <a:r>
              <a:rPr lang="en-US" sz="1600">
                <a:solidFill>
                  <a:srgbClr val="15213F"/>
                </a:solidFill>
                <a:latin typeface="Aptos" panose="020B0004020202020204" pitchFamily="34" charset="0"/>
                <a:ea typeface="Roboto" pitchFamily="34" charset="-122"/>
                <a:cs typeface="Roboto" pitchFamily="34" charset="-120"/>
              </a:rPr>
              <a:t> The Brazil fleet demonstrates a successful, data-backed implementation and solution escalated to another Region, being ready for new enhancements to operations routines.</a:t>
            </a:r>
          </a:p>
          <a:p>
            <a:pPr marL="285739" indent="-285739">
              <a:lnSpc>
                <a:spcPts val="2000"/>
              </a:lnSpc>
              <a:spcBef>
                <a:spcPts val="600"/>
              </a:spcBef>
              <a:buSzPct val="100000"/>
              <a:buFontTx/>
              <a:buChar char="•"/>
            </a:pPr>
            <a:endParaRPr lang="en-US" sz="1600">
              <a:solidFill>
                <a:srgbClr val="15213F"/>
              </a:solidFill>
              <a:latin typeface="Aptos" panose="020B0004020202020204" pitchFamily="34" charset="0"/>
              <a:ea typeface="Roboto" pitchFamily="34" charset="-122"/>
              <a:cs typeface="Roboto" pitchFamily="34" charset="-120"/>
            </a:endParaRPr>
          </a:p>
          <a:p>
            <a:pPr marL="285739" indent="-285739">
              <a:lnSpc>
                <a:spcPts val="2000"/>
              </a:lnSpc>
              <a:spcBef>
                <a:spcPts val="600"/>
              </a:spcBef>
              <a:buSzPct val="100000"/>
              <a:buFontTx/>
              <a:buChar char="•"/>
            </a:pPr>
            <a:r>
              <a:rPr lang="en-US" sz="1600" b="1">
                <a:solidFill>
                  <a:srgbClr val="15213F"/>
                </a:solidFill>
                <a:latin typeface="Aptos" panose="020B0004020202020204" pitchFamily="34" charset="0"/>
                <a:ea typeface="Roboto" pitchFamily="34" charset="-122"/>
                <a:cs typeface="Roboto" pitchFamily="34" charset="-120"/>
              </a:rPr>
              <a:t>Future-Proofing Operations:</a:t>
            </a:r>
            <a:r>
              <a:rPr lang="en-US" sz="1600">
                <a:solidFill>
                  <a:srgbClr val="15213F"/>
                </a:solidFill>
                <a:latin typeface="Aptos" panose="020B0004020202020204" pitchFamily="34" charset="0"/>
                <a:ea typeface="Roboto" pitchFamily="34" charset="-122"/>
                <a:cs typeface="Roboto" pitchFamily="34" charset="-120"/>
              </a:rPr>
              <a:t> Laying the groundwork for advanced operational capabilities across our entire global fleet and new integrations on </a:t>
            </a:r>
            <a:r>
              <a:rPr lang="en-US" sz="1600" dirty="0">
                <a:solidFill>
                  <a:srgbClr val="15213F"/>
                </a:solidFill>
                <a:highlight>
                  <a:srgbClr val="FFFF00"/>
                </a:highlight>
                <a:latin typeface="Aptos" panose="020B0004020202020204" pitchFamily="34" charset="0"/>
                <a:ea typeface="Roboto" pitchFamily="34" charset="-122"/>
                <a:cs typeface="Roboto" pitchFamily="34" charset="-120"/>
              </a:rPr>
              <a:t>PACE</a:t>
            </a:r>
            <a:r>
              <a:rPr lang="en-US" sz="1600">
                <a:solidFill>
                  <a:srgbClr val="15213F"/>
                </a:solidFill>
                <a:latin typeface="Aptos" panose="020B0004020202020204" pitchFamily="34" charset="0"/>
                <a:ea typeface="Roboto" pitchFamily="34" charset="-122"/>
                <a:cs typeface="Roboto" pitchFamily="34" charset="-120"/>
              </a:rPr>
              <a:t> program to move from reactive to predictive maintenance approach.</a:t>
            </a:r>
          </a:p>
          <a:p>
            <a:pPr marL="285739" indent="-285739">
              <a:lnSpc>
                <a:spcPts val="2000"/>
              </a:lnSpc>
              <a:spcBef>
                <a:spcPts val="600"/>
              </a:spcBef>
              <a:buSzPct val="100000"/>
              <a:buFontTx/>
              <a:buChar char="•"/>
            </a:pPr>
            <a:endParaRPr lang="en-US" sz="1600">
              <a:solidFill>
                <a:srgbClr val="15213F"/>
              </a:solidFill>
              <a:latin typeface="Aptos" panose="020B0004020202020204" pitchFamily="34" charset="0"/>
              <a:ea typeface="Roboto" pitchFamily="34" charset="-122"/>
              <a:cs typeface="Roboto" pitchFamily="34" charset="-120"/>
            </a:endParaRPr>
          </a:p>
          <a:p>
            <a:pPr marL="285739" indent="-285739">
              <a:lnSpc>
                <a:spcPts val="2000"/>
              </a:lnSpc>
              <a:spcBef>
                <a:spcPts val="600"/>
              </a:spcBef>
              <a:buSzPct val="100000"/>
              <a:buFontTx/>
              <a:buChar char="•"/>
            </a:pPr>
            <a:r>
              <a:rPr lang="en-US" sz="1600" b="1">
                <a:solidFill>
                  <a:srgbClr val="15213F"/>
                </a:solidFill>
                <a:latin typeface="Aptos" panose="020B0004020202020204" pitchFamily="34" charset="0"/>
                <a:ea typeface="Roboto" pitchFamily="34" charset="-122"/>
                <a:cs typeface="Roboto" pitchFamily="34" charset="-120"/>
              </a:rPr>
              <a:t>Data-driven confidence: </a:t>
            </a:r>
            <a:r>
              <a:rPr lang="en-US" sz="1600">
                <a:solidFill>
                  <a:srgbClr val="15213F"/>
                </a:solidFill>
                <a:latin typeface="Aptos" panose="020B0004020202020204" pitchFamily="34" charset="0"/>
                <a:ea typeface="Roboto" pitchFamily="34" charset="-122"/>
                <a:cs typeface="Roboto" pitchFamily="34" charset="-120"/>
              </a:rPr>
              <a:t>Focus to improve the data quality, the process and capacity of offshore and onshore teams</a:t>
            </a:r>
          </a:p>
          <a:p>
            <a:pPr marL="285739" indent="-285739">
              <a:lnSpc>
                <a:spcPts val="2000"/>
              </a:lnSpc>
              <a:spcBef>
                <a:spcPts val="600"/>
              </a:spcBef>
              <a:buSzPct val="100000"/>
              <a:buFontTx/>
              <a:buChar char="•"/>
            </a:pPr>
            <a:endParaRPr lang="en-US" sz="1600">
              <a:solidFill>
                <a:srgbClr val="15213F"/>
              </a:solidFill>
              <a:latin typeface="Aptos" panose="020B0004020202020204" pitchFamily="34" charset="0"/>
              <a:ea typeface="Roboto" pitchFamily="34" charset="-122"/>
              <a:cs typeface="Roboto" pitchFamily="34" charset="-120"/>
            </a:endParaRPr>
          </a:p>
          <a:p>
            <a:pPr marL="285739" indent="-285739">
              <a:lnSpc>
                <a:spcPts val="2000"/>
              </a:lnSpc>
              <a:spcBef>
                <a:spcPts val="600"/>
              </a:spcBef>
              <a:buSzPct val="100000"/>
              <a:buFontTx/>
              <a:buChar char="•"/>
            </a:pPr>
            <a:r>
              <a:rPr lang="en-US" sz="1600" b="1">
                <a:solidFill>
                  <a:srgbClr val="15213F"/>
                </a:solidFill>
                <a:latin typeface="Aptos" panose="020B0004020202020204" pitchFamily="34" charset="0"/>
                <a:ea typeface="Roboto" pitchFamily="34" charset="-122"/>
                <a:cs typeface="Roboto" pitchFamily="34" charset="-120"/>
              </a:rPr>
              <a:t>Sustainable Growth:</a:t>
            </a:r>
            <a:r>
              <a:rPr lang="en-US" sz="1600">
                <a:solidFill>
                  <a:srgbClr val="15213F"/>
                </a:solidFill>
                <a:latin typeface="Aptos" panose="020B0004020202020204" pitchFamily="34" charset="0"/>
                <a:ea typeface="Roboto" pitchFamily="34" charset="-122"/>
                <a:cs typeface="Roboto" pitchFamily="34" charset="-120"/>
              </a:rPr>
              <a:t> Achieving efficiency gains that contribute directly to long-term profitability and sustainability.</a:t>
            </a:r>
            <a:endParaRPr lang="en-US" sz="1600">
              <a:latin typeface="Aptos" panose="020B0004020202020204" pitchFamily="34" charset="0"/>
            </a:endParaRPr>
          </a:p>
          <a:p>
            <a:pPr marL="285739" indent="-285739">
              <a:lnSpc>
                <a:spcPts val="1542"/>
              </a:lnSpc>
              <a:buSzPct val="100000"/>
              <a:buFontTx/>
              <a:buChar char="•"/>
            </a:pPr>
            <a:endParaRPr lang="en-US">
              <a:latin typeface="Aptos" panose="020B0004020202020204" pitchFamily="34" charset="0"/>
            </a:endParaRPr>
          </a:p>
          <a:p>
            <a:pPr marL="285739" indent="-285739">
              <a:lnSpc>
                <a:spcPts val="1542"/>
              </a:lnSpc>
              <a:buSzPct val="100000"/>
              <a:buFontTx/>
              <a:buChar char="•"/>
            </a:pPr>
            <a:endParaRPr lang="en-US">
              <a:latin typeface="Aptos" panose="020B0004020202020204" pitchFamily="34" charset="0"/>
            </a:endParaRPr>
          </a:p>
          <a:p>
            <a:pPr marL="285739" indent="-285739">
              <a:lnSpc>
                <a:spcPts val="1542"/>
              </a:lnSpc>
              <a:buSzPct val="100000"/>
              <a:buChar char="•"/>
            </a:pPr>
            <a:endParaRPr lang="en-US" sz="1800">
              <a:latin typeface="Aptos" panose="020B0004020202020204" pitchFamily="34" charset="0"/>
            </a:endParaRPr>
          </a:p>
        </p:txBody>
      </p:sp>
    </p:spTree>
    <p:extLst>
      <p:ext uri="{BB962C8B-B14F-4D97-AF65-F5344CB8AC3E}">
        <p14:creationId xmlns:p14="http://schemas.microsoft.com/office/powerpoint/2010/main" val="1879382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6B5202-285D-4E93-BC4B-121F6F0BE49A}"/>
              </a:ext>
            </a:extLst>
          </p:cNvPr>
          <p:cNvSpPr>
            <a:spLocks noGrp="1"/>
          </p:cNvSpPr>
          <p:nvPr>
            <p:ph type="title"/>
          </p:nvPr>
        </p:nvSpPr>
        <p:spPr>
          <a:xfrm>
            <a:off x="407988" y="221954"/>
            <a:ext cx="9011924" cy="341632"/>
          </a:xfrm>
        </p:spPr>
        <p:txBody>
          <a:bodyPr/>
          <a:lstStyle/>
          <a:p>
            <a:r>
              <a:rPr lang="pt-BR" sz="1800" b="1" err="1">
                <a:latin typeface="Open sans" panose="020B0606030504020204" pitchFamily="34" charset="0"/>
                <a:ea typeface="Open sans" panose="020B0606030504020204" pitchFamily="34" charset="0"/>
                <a:cs typeface="Open sans" panose="020B0606030504020204" pitchFamily="34" charset="0"/>
              </a:rPr>
              <a:t>Context</a:t>
            </a:r>
            <a:r>
              <a:rPr lang="pt-BR" sz="1800" b="1">
                <a:latin typeface="Open sans" panose="020B0606030504020204" pitchFamily="34" charset="0"/>
                <a:ea typeface="Open sans" panose="020B0606030504020204" pitchFamily="34" charset="0"/>
                <a:cs typeface="Open sans" panose="020B0606030504020204" pitchFamily="34" charset="0"/>
              </a:rPr>
              <a:t> – </a:t>
            </a:r>
            <a:r>
              <a:rPr lang="pt-BR" sz="1800" b="1" err="1">
                <a:latin typeface="Open sans" panose="020B0606030504020204" pitchFamily="34" charset="0"/>
                <a:ea typeface="Open sans" panose="020B0606030504020204" pitchFamily="34" charset="0"/>
                <a:cs typeface="Open sans" panose="020B0606030504020204" pitchFamily="34" charset="0"/>
              </a:rPr>
              <a:t>Timeline</a:t>
            </a:r>
            <a:endParaRPr lang="en-US" sz="1800" b="1">
              <a:latin typeface="Open sans" panose="020B0606030504020204" pitchFamily="34" charset="0"/>
              <a:ea typeface="Open sans" panose="020B0606030504020204" pitchFamily="34" charset="0"/>
              <a:cs typeface="Open sans" panose="020B0606030504020204" pitchFamily="34" charset="0"/>
            </a:endParaRPr>
          </a:p>
        </p:txBody>
      </p:sp>
      <p:sp>
        <p:nvSpPr>
          <p:cNvPr id="4" name="Footer Placeholder 3">
            <a:extLst>
              <a:ext uri="{FF2B5EF4-FFF2-40B4-BE49-F238E27FC236}">
                <a16:creationId xmlns:a16="http://schemas.microsoft.com/office/drawing/2014/main" id="{080AA7BB-649A-488D-A37E-625C127490C0}"/>
              </a:ext>
            </a:extLst>
          </p:cNvPr>
          <p:cNvSpPr>
            <a:spLocks noGrp="1"/>
          </p:cNvSpPr>
          <p:nvPr>
            <p:ph type="ftr" sz="quarter" idx="10"/>
          </p:nvPr>
        </p:nvSpPr>
        <p:spPr/>
        <p:txBody>
          <a:bodyPr/>
          <a:lstStyle/>
          <a:p>
            <a:r>
              <a:rPr lang="fr-FR"/>
              <a:t>© SBM Offshore a2023. All </a:t>
            </a:r>
            <a:r>
              <a:rPr lang="fr-FR" err="1"/>
              <a:t>rights</a:t>
            </a:r>
            <a:r>
              <a:rPr lang="fr-FR"/>
              <a:t> </a:t>
            </a:r>
            <a:r>
              <a:rPr lang="fr-FR" err="1"/>
              <a:t>reserved</a:t>
            </a:r>
            <a:r>
              <a:rPr lang="fr-FR"/>
              <a:t>. www.sbmoffshore.com</a:t>
            </a:r>
          </a:p>
        </p:txBody>
      </p:sp>
      <p:sp>
        <p:nvSpPr>
          <p:cNvPr id="2" name="Slide Number Placeholder 1">
            <a:extLst>
              <a:ext uri="{FF2B5EF4-FFF2-40B4-BE49-F238E27FC236}">
                <a16:creationId xmlns:a16="http://schemas.microsoft.com/office/drawing/2014/main" id="{82DBF23D-B4FC-419E-98A9-0F9E5FB2D6AE}"/>
              </a:ext>
            </a:extLst>
          </p:cNvPr>
          <p:cNvSpPr>
            <a:spLocks noGrp="1"/>
          </p:cNvSpPr>
          <p:nvPr>
            <p:ph type="sldNum" sz="quarter" idx="11"/>
          </p:nvPr>
        </p:nvSpPr>
        <p:spPr/>
        <p:txBody>
          <a:bodyPr/>
          <a:lstStyle/>
          <a:p>
            <a:fld id="{27CB02E0-2221-DD4C-989F-F8E3C1487BCA}" type="slidenum">
              <a:rPr lang="fr-FR" smtClean="0"/>
              <a:pPr/>
              <a:t>25</a:t>
            </a:fld>
            <a:endParaRPr lang="fr-FR"/>
          </a:p>
        </p:txBody>
      </p:sp>
      <p:grpSp>
        <p:nvGrpSpPr>
          <p:cNvPr id="18" name="Group 17">
            <a:extLst>
              <a:ext uri="{FF2B5EF4-FFF2-40B4-BE49-F238E27FC236}">
                <a16:creationId xmlns:a16="http://schemas.microsoft.com/office/drawing/2014/main" id="{3DD5C77B-EC6F-E1EC-015E-3BC076536C81}"/>
              </a:ext>
            </a:extLst>
          </p:cNvPr>
          <p:cNvGrpSpPr/>
          <p:nvPr/>
        </p:nvGrpSpPr>
        <p:grpSpPr>
          <a:xfrm>
            <a:off x="928124" y="4290762"/>
            <a:ext cx="10335752" cy="301116"/>
            <a:chOff x="915488" y="4362325"/>
            <a:chExt cx="10499999" cy="301116"/>
          </a:xfrm>
        </p:grpSpPr>
        <p:grpSp>
          <p:nvGrpSpPr>
            <p:cNvPr id="8" name="Group 7">
              <a:extLst>
                <a:ext uri="{FF2B5EF4-FFF2-40B4-BE49-F238E27FC236}">
                  <a16:creationId xmlns:a16="http://schemas.microsoft.com/office/drawing/2014/main" id="{12F2049C-CFB9-0605-F3CF-D04BEDEF1CE3}"/>
                </a:ext>
              </a:extLst>
            </p:cNvPr>
            <p:cNvGrpSpPr/>
            <p:nvPr/>
          </p:nvGrpSpPr>
          <p:grpSpPr>
            <a:xfrm>
              <a:off x="915488" y="4362325"/>
              <a:ext cx="10499999" cy="301116"/>
              <a:chOff x="1014548" y="3402204"/>
              <a:chExt cx="10499999" cy="301116"/>
            </a:xfrm>
          </p:grpSpPr>
          <p:cxnSp>
            <p:nvCxnSpPr>
              <p:cNvPr id="9" name="Straight Connector 8">
                <a:extLst>
                  <a:ext uri="{FF2B5EF4-FFF2-40B4-BE49-F238E27FC236}">
                    <a16:creationId xmlns:a16="http://schemas.microsoft.com/office/drawing/2014/main" id="{AA0A3CD3-BDB8-9E4F-5E7C-B8C1B26CE62A}"/>
                  </a:ext>
                </a:extLst>
              </p:cNvPr>
              <p:cNvCxnSpPr>
                <a:cxnSpLocks/>
              </p:cNvCxnSpPr>
              <p:nvPr/>
            </p:nvCxnSpPr>
            <p:spPr>
              <a:xfrm>
                <a:off x="1014548" y="3570514"/>
                <a:ext cx="104999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BDAE53B-CC7D-1FA4-10A0-CEA13F09928E}"/>
                  </a:ext>
                </a:extLst>
              </p:cNvPr>
              <p:cNvSpPr/>
              <p:nvPr/>
            </p:nvSpPr>
            <p:spPr>
              <a:xfrm>
                <a:off x="1619794" y="3429000"/>
                <a:ext cx="274320" cy="274320"/>
              </a:xfrm>
              <a:prstGeom prst="ellipse">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a:solidFill>
                      <a:schemeClr val="tx1"/>
                    </a:solidFill>
                    <a:latin typeface="Open sans" panose="020B0606030504020204" pitchFamily="34" charset="0"/>
                    <a:ea typeface="Open sans" panose="020B0606030504020204" pitchFamily="34" charset="0"/>
                    <a:cs typeface="Open sans" panose="020B0606030504020204" pitchFamily="34" charset="0"/>
                  </a:rPr>
                  <a:t>1</a:t>
                </a:r>
                <a:endParaRPr lang="en-US" sz="1200" b="1">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49991E5B-2AD2-C1DB-2015-E4F86A24A755}"/>
                  </a:ext>
                </a:extLst>
              </p:cNvPr>
              <p:cNvSpPr/>
              <p:nvPr/>
            </p:nvSpPr>
            <p:spPr>
              <a:xfrm>
                <a:off x="6057899" y="3429000"/>
                <a:ext cx="274320" cy="274320"/>
              </a:xfrm>
              <a:prstGeom prst="ellipse">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a:solidFill>
                      <a:schemeClr val="tx1"/>
                    </a:solidFill>
                    <a:latin typeface="Open sans" panose="020B0606030504020204" pitchFamily="34" charset="0"/>
                    <a:ea typeface="Open sans" panose="020B0606030504020204" pitchFamily="34" charset="0"/>
                    <a:cs typeface="Open sans" panose="020B0606030504020204" pitchFamily="34" charset="0"/>
                  </a:rPr>
                  <a:t>3</a:t>
                </a:r>
                <a:endParaRPr lang="en-US" sz="1200" b="1">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Oval 11">
                <a:extLst>
                  <a:ext uri="{FF2B5EF4-FFF2-40B4-BE49-F238E27FC236}">
                    <a16:creationId xmlns:a16="http://schemas.microsoft.com/office/drawing/2014/main" id="{FB2EBEA2-63F8-F20F-6523-02995D659EAA}"/>
                  </a:ext>
                </a:extLst>
              </p:cNvPr>
              <p:cNvSpPr/>
              <p:nvPr/>
            </p:nvSpPr>
            <p:spPr>
              <a:xfrm>
                <a:off x="10501449" y="3402204"/>
                <a:ext cx="274320" cy="274320"/>
              </a:xfrm>
              <a:prstGeom prst="ellipse">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a:solidFill>
                      <a:schemeClr val="tx1"/>
                    </a:solidFill>
                    <a:latin typeface="Open sans" panose="020B0606030504020204" pitchFamily="34" charset="0"/>
                    <a:ea typeface="Open sans" panose="020B0606030504020204" pitchFamily="34" charset="0"/>
                    <a:cs typeface="Open sans" panose="020B0606030504020204" pitchFamily="34" charset="0"/>
                  </a:rPr>
                  <a:t>5</a:t>
                </a:r>
                <a:endParaRPr lang="en-US" sz="1200" b="1">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6" name="Oval 15">
              <a:extLst>
                <a:ext uri="{FF2B5EF4-FFF2-40B4-BE49-F238E27FC236}">
                  <a16:creationId xmlns:a16="http://schemas.microsoft.com/office/drawing/2014/main" id="{E7603479-4A4B-6E85-30E8-921DF253D344}"/>
                </a:ext>
              </a:extLst>
            </p:cNvPr>
            <p:cNvSpPr/>
            <p:nvPr/>
          </p:nvSpPr>
          <p:spPr>
            <a:xfrm>
              <a:off x="3739786" y="4366174"/>
              <a:ext cx="274320" cy="274320"/>
            </a:xfrm>
            <a:prstGeom prst="ellipse">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a:solidFill>
                    <a:schemeClr val="tx1"/>
                  </a:solidFill>
                  <a:latin typeface="Open sans" panose="020B0606030504020204" pitchFamily="34" charset="0"/>
                  <a:ea typeface="Open sans" panose="020B0606030504020204" pitchFamily="34" charset="0"/>
                  <a:cs typeface="Open sans" panose="020B0606030504020204" pitchFamily="34" charset="0"/>
                </a:rPr>
                <a:t>2</a:t>
              </a:r>
              <a:endParaRPr lang="en-US" sz="1200" b="1">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Oval 16">
              <a:extLst>
                <a:ext uri="{FF2B5EF4-FFF2-40B4-BE49-F238E27FC236}">
                  <a16:creationId xmlns:a16="http://schemas.microsoft.com/office/drawing/2014/main" id="{4CB5D08A-FCF0-4747-A35F-9259707A3A1B}"/>
                </a:ext>
              </a:extLst>
            </p:cNvPr>
            <p:cNvSpPr/>
            <p:nvPr/>
          </p:nvSpPr>
          <p:spPr>
            <a:xfrm>
              <a:off x="8177891" y="4362325"/>
              <a:ext cx="274320" cy="274320"/>
            </a:xfrm>
            <a:prstGeom prst="ellipse">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a:solidFill>
                    <a:schemeClr val="tx1"/>
                  </a:solidFill>
                  <a:latin typeface="Open sans" panose="020B0606030504020204" pitchFamily="34" charset="0"/>
                  <a:ea typeface="Open sans" panose="020B0606030504020204" pitchFamily="34" charset="0"/>
                  <a:cs typeface="Open sans" panose="020B0606030504020204" pitchFamily="34" charset="0"/>
                </a:rPr>
                <a:t>4</a:t>
              </a:r>
              <a:endParaRPr lang="en-US" sz="1200" b="1">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028" name="Rectangle 1027">
            <a:extLst>
              <a:ext uri="{FF2B5EF4-FFF2-40B4-BE49-F238E27FC236}">
                <a16:creationId xmlns:a16="http://schemas.microsoft.com/office/drawing/2014/main" id="{BB8AE4C1-C52E-6030-CF8C-9B9845464F86}"/>
              </a:ext>
            </a:extLst>
          </p:cNvPr>
          <p:cNvSpPr/>
          <p:nvPr/>
        </p:nvSpPr>
        <p:spPr>
          <a:xfrm>
            <a:off x="935577" y="3140760"/>
            <a:ext cx="1446678" cy="854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2"/>
                </a:solidFill>
                <a:latin typeface="Open sans" panose="020B0606030504020204" pitchFamily="34" charset="0"/>
                <a:ea typeface="Open sans" panose="020B0606030504020204" pitchFamily="34" charset="0"/>
                <a:cs typeface="Open sans" panose="020B0606030504020204" pitchFamily="34" charset="0"/>
              </a:rPr>
              <a:t>Measurement Management System</a:t>
            </a:r>
          </a:p>
          <a:p>
            <a:pPr algn="ctr"/>
            <a:r>
              <a:rPr lang="en-US" sz="900">
                <a:solidFill>
                  <a:schemeClr val="bg2"/>
                </a:solidFill>
                <a:latin typeface="Open sans" panose="020B0606030504020204" pitchFamily="34" charset="0"/>
                <a:ea typeface="Open sans" panose="020B0606030504020204" pitchFamily="34" charset="0"/>
                <a:cs typeface="Open sans" panose="020B0606030504020204" pitchFamily="34" charset="0"/>
              </a:rPr>
              <a:t>(MMS) a SaaS owned by </a:t>
            </a:r>
            <a:r>
              <a:rPr lang="en-US" sz="900" err="1">
                <a:solidFill>
                  <a:schemeClr val="bg2"/>
                </a:solidFill>
                <a:latin typeface="Open sans" panose="020B0606030504020204" pitchFamily="34" charset="0"/>
                <a:ea typeface="Open sans" panose="020B0606030504020204" pitchFamily="34" charset="0"/>
                <a:cs typeface="Open sans" panose="020B0606030504020204" pitchFamily="34" charset="0"/>
              </a:rPr>
              <a:t>FocQus</a:t>
            </a:r>
            <a:r>
              <a:rPr lang="en-US" sz="900">
                <a:solidFill>
                  <a:schemeClr val="bg2"/>
                </a:solidFill>
                <a:latin typeface="Open sans" panose="020B0606030504020204" pitchFamily="34" charset="0"/>
                <a:ea typeface="Open sans" panose="020B0606030504020204" pitchFamily="34" charset="0"/>
                <a:cs typeface="Open sans" panose="020B0606030504020204" pitchFamily="34" charset="0"/>
              </a:rPr>
              <a:t> is used by the SBM Metering Team.</a:t>
            </a:r>
          </a:p>
        </p:txBody>
      </p:sp>
      <p:cxnSp>
        <p:nvCxnSpPr>
          <p:cNvPr id="3" name="Connecteur droit 81">
            <a:extLst>
              <a:ext uri="{FF2B5EF4-FFF2-40B4-BE49-F238E27FC236}">
                <a16:creationId xmlns:a16="http://schemas.microsoft.com/office/drawing/2014/main" id="{929C3D42-1554-E542-F2AA-3CE840A9A4E6}"/>
              </a:ext>
            </a:extLst>
          </p:cNvPr>
          <p:cNvCxnSpPr>
            <a:cxnSpLocks/>
          </p:cNvCxnSpPr>
          <p:nvPr/>
        </p:nvCxnSpPr>
        <p:spPr bwMode="gray">
          <a:xfrm>
            <a:off x="7177941" y="2007606"/>
            <a:ext cx="0" cy="3259476"/>
          </a:xfrm>
          <a:prstGeom prst="line">
            <a:avLst/>
          </a:prstGeom>
          <a:noFill/>
          <a:ln w="9525" cap="flat" cmpd="sng" algn="ctr">
            <a:solidFill>
              <a:schemeClr val="bg2"/>
            </a:solidFill>
            <a:prstDash val="dash"/>
            <a:round/>
            <a:headEnd type="none" w="med" len="med"/>
            <a:tailEnd type="none" w="med" len="med"/>
          </a:ln>
          <a:effectLst/>
        </p:spPr>
      </p:cxnSp>
      <p:sp>
        <p:nvSpPr>
          <p:cNvPr id="15" name="ZoneTexte 82">
            <a:extLst>
              <a:ext uri="{FF2B5EF4-FFF2-40B4-BE49-F238E27FC236}">
                <a16:creationId xmlns:a16="http://schemas.microsoft.com/office/drawing/2014/main" id="{51FA0908-0D29-9072-65CA-6F574C53E382}"/>
              </a:ext>
            </a:extLst>
          </p:cNvPr>
          <p:cNvSpPr txBox="1"/>
          <p:nvPr/>
        </p:nvSpPr>
        <p:spPr>
          <a:xfrm>
            <a:off x="5353006" y="5069174"/>
            <a:ext cx="1640949" cy="195581"/>
          </a:xfrm>
          <a:prstGeom prst="rect">
            <a:avLst/>
          </a:prstGeom>
        </p:spPr>
        <p:txBody>
          <a:bodyPr vert="horz" wrap="none" lIns="0" tIns="0" rIns="0" bIns="0" rtlCol="0" anchor="t" anchorCtr="0">
            <a:noAutofit/>
          </a:bodyPr>
          <a:lstStyle/>
          <a:p>
            <a:pPr algn="r"/>
            <a:r>
              <a:rPr lang="fr-FR" sz="1000" i="1" err="1">
                <a:solidFill>
                  <a:srgbClr val="000000"/>
                </a:solidFill>
                <a:latin typeface="Open sans" panose="020B0606030504020204" pitchFamily="34" charset="0"/>
                <a:ea typeface="Open sans" panose="020B0606030504020204" pitchFamily="34" charset="0"/>
                <a:cs typeface="Open sans" panose="020B0606030504020204" pitchFamily="34" charset="0"/>
              </a:rPr>
              <a:t>Current</a:t>
            </a:r>
            <a:r>
              <a:rPr lang="fr-FR" sz="1000" i="1">
                <a:solidFill>
                  <a:srgbClr val="000000"/>
                </a:solidFill>
                <a:latin typeface="Open sans" panose="020B0606030504020204" pitchFamily="34" charset="0"/>
                <a:ea typeface="Open sans" panose="020B0606030504020204" pitchFamily="34" charset="0"/>
                <a:cs typeface="Open sans" panose="020B0606030504020204" pitchFamily="34" charset="0"/>
              </a:rPr>
              <a:t> State</a:t>
            </a:r>
          </a:p>
        </p:txBody>
      </p:sp>
      <p:sp>
        <p:nvSpPr>
          <p:cNvPr id="26" name="ZoneTexte 82">
            <a:extLst>
              <a:ext uri="{FF2B5EF4-FFF2-40B4-BE49-F238E27FC236}">
                <a16:creationId xmlns:a16="http://schemas.microsoft.com/office/drawing/2014/main" id="{36AA2447-598E-DBBC-4AA9-256F5E3E7F96}"/>
              </a:ext>
            </a:extLst>
          </p:cNvPr>
          <p:cNvSpPr txBox="1"/>
          <p:nvPr/>
        </p:nvSpPr>
        <p:spPr>
          <a:xfrm>
            <a:off x="7404921" y="5069174"/>
            <a:ext cx="1640949" cy="195581"/>
          </a:xfrm>
          <a:prstGeom prst="rect">
            <a:avLst/>
          </a:prstGeom>
        </p:spPr>
        <p:txBody>
          <a:bodyPr vert="horz" wrap="none" lIns="0" tIns="0" rIns="0" bIns="0" rtlCol="0" anchor="t" anchorCtr="0">
            <a:noAutofit/>
          </a:bodyPr>
          <a:lstStyle/>
          <a:p>
            <a:r>
              <a:rPr lang="fr-FR"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Future State</a:t>
            </a:r>
          </a:p>
        </p:txBody>
      </p:sp>
      <p:pic>
        <p:nvPicPr>
          <p:cNvPr id="28" name="Picture 27">
            <a:extLst>
              <a:ext uri="{FF2B5EF4-FFF2-40B4-BE49-F238E27FC236}">
                <a16:creationId xmlns:a16="http://schemas.microsoft.com/office/drawing/2014/main" id="{D9306F6E-4255-F65A-245D-49AADC4386C8}"/>
              </a:ext>
            </a:extLst>
          </p:cNvPr>
          <p:cNvPicPr>
            <a:picLocks noChangeAspect="1"/>
          </p:cNvPicPr>
          <p:nvPr/>
        </p:nvPicPr>
        <p:blipFill>
          <a:blip r:embed="rId2"/>
          <a:stretch>
            <a:fillRect/>
          </a:stretch>
        </p:blipFill>
        <p:spPr>
          <a:xfrm>
            <a:off x="800747" y="2250810"/>
            <a:ext cx="1716338" cy="566638"/>
          </a:xfrm>
          <a:prstGeom prst="rect">
            <a:avLst/>
          </a:prstGeom>
        </p:spPr>
      </p:pic>
      <p:sp>
        <p:nvSpPr>
          <p:cNvPr id="1033" name="Rectangle 1032">
            <a:extLst>
              <a:ext uri="{FF2B5EF4-FFF2-40B4-BE49-F238E27FC236}">
                <a16:creationId xmlns:a16="http://schemas.microsoft.com/office/drawing/2014/main" id="{D6C67990-E9A7-162E-81E5-FEB116C1D5A0}"/>
              </a:ext>
            </a:extLst>
          </p:cNvPr>
          <p:cNvSpPr/>
          <p:nvPr/>
        </p:nvSpPr>
        <p:spPr>
          <a:xfrm>
            <a:off x="3003604" y="3286105"/>
            <a:ext cx="1716335" cy="854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2"/>
                </a:solidFill>
                <a:latin typeface="Open sans" panose="020B0606030504020204" pitchFamily="34" charset="0"/>
                <a:ea typeface="Open sans" panose="020B0606030504020204" pitchFamily="34" charset="0"/>
                <a:cs typeface="Open sans" panose="020B0606030504020204" pitchFamily="34" charset="0"/>
              </a:rPr>
              <a:t>Due to MMS limitations, Metering Team needed to develop additional controls, such as, spreadsheets and databases in Access to manage R1 metering scope.</a:t>
            </a:r>
          </a:p>
        </p:txBody>
      </p:sp>
      <p:pic>
        <p:nvPicPr>
          <p:cNvPr id="1034" name="Picture 1033">
            <a:extLst>
              <a:ext uri="{FF2B5EF4-FFF2-40B4-BE49-F238E27FC236}">
                <a16:creationId xmlns:a16="http://schemas.microsoft.com/office/drawing/2014/main" id="{7DC4814A-4F8D-9B4A-B176-ED3C0FD102B7}"/>
              </a:ext>
            </a:extLst>
          </p:cNvPr>
          <p:cNvPicPr>
            <a:picLocks noChangeAspect="1"/>
          </p:cNvPicPr>
          <p:nvPr/>
        </p:nvPicPr>
        <p:blipFill>
          <a:blip r:embed="rId2"/>
          <a:stretch>
            <a:fillRect/>
          </a:stretch>
        </p:blipFill>
        <p:spPr>
          <a:xfrm>
            <a:off x="2985088" y="2247976"/>
            <a:ext cx="1716338" cy="566638"/>
          </a:xfrm>
          <a:prstGeom prst="rect">
            <a:avLst/>
          </a:prstGeom>
        </p:spPr>
      </p:pic>
      <p:pic>
        <p:nvPicPr>
          <p:cNvPr id="1035" name="Picture 1034" descr="ícone Microsoft, powerbi, logo em Vector Logo">
            <a:extLst>
              <a:ext uri="{FF2B5EF4-FFF2-40B4-BE49-F238E27FC236}">
                <a16:creationId xmlns:a16="http://schemas.microsoft.com/office/drawing/2014/main" id="{0DCE2EF1-4615-3797-C74F-E8D946B907D0}"/>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9539231" y="2786848"/>
            <a:ext cx="799193" cy="39959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037" descr="Download Transparent Background Excel Icon PNG Image with No Background -  PNGkey.com">
            <a:extLst>
              <a:ext uri="{FF2B5EF4-FFF2-40B4-BE49-F238E27FC236}">
                <a16:creationId xmlns:a16="http://schemas.microsoft.com/office/drawing/2014/main" id="{F911C637-0C2C-4957-F5EA-0AAFA1A6C983}"/>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t="20511"/>
          <a:stretch/>
        </p:blipFill>
        <p:spPr bwMode="auto">
          <a:xfrm>
            <a:off x="3108120" y="2892181"/>
            <a:ext cx="645967" cy="323958"/>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4" descr="Microsoft Access - Wikipedia">
            <a:extLst>
              <a:ext uri="{FF2B5EF4-FFF2-40B4-BE49-F238E27FC236}">
                <a16:creationId xmlns:a16="http://schemas.microsoft.com/office/drawing/2014/main" id="{AF842B3A-BCAB-FE1C-30FA-BE89DD4FD7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7334" y="2917000"/>
            <a:ext cx="280499" cy="274320"/>
          </a:xfrm>
          <a:prstGeom prst="rect">
            <a:avLst/>
          </a:prstGeom>
          <a:noFill/>
          <a:extLst>
            <a:ext uri="{909E8E84-426E-40DD-AFC4-6F175D3DCCD1}">
              <a14:hiddenFill xmlns:a14="http://schemas.microsoft.com/office/drawing/2010/main">
                <a:solidFill>
                  <a:srgbClr val="FFFFFF"/>
                </a:solidFill>
              </a14:hiddenFill>
            </a:ext>
          </a:extLst>
        </p:spPr>
      </p:pic>
      <p:sp>
        <p:nvSpPr>
          <p:cNvPr id="1043" name="Rectangle 1042">
            <a:extLst>
              <a:ext uri="{FF2B5EF4-FFF2-40B4-BE49-F238E27FC236}">
                <a16:creationId xmlns:a16="http://schemas.microsoft.com/office/drawing/2014/main" id="{7C66D197-0E51-CAFD-0F3B-646A88B7B905}"/>
              </a:ext>
            </a:extLst>
          </p:cNvPr>
          <p:cNvSpPr/>
          <p:nvPr/>
        </p:nvSpPr>
        <p:spPr>
          <a:xfrm>
            <a:off x="5039689" y="3294119"/>
            <a:ext cx="1975818" cy="854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2"/>
                </a:solidFill>
                <a:latin typeface="Open sans" panose="020B0606030504020204" pitchFamily="34" charset="0"/>
                <a:ea typeface="Open sans" panose="020B0606030504020204" pitchFamily="34" charset="0"/>
                <a:cs typeface="Open sans" panose="020B0606030504020204" pitchFamily="34" charset="0"/>
              </a:rPr>
              <a:t>FocQus showed no interest in developing new features at reasonable prices to tackle the gaps at reasonable costs, therefore, Metering Team decided to not renew the SaaS and remain with current controls.</a:t>
            </a:r>
          </a:p>
        </p:txBody>
      </p:sp>
      <p:pic>
        <p:nvPicPr>
          <p:cNvPr id="1044" name="Picture 1043" descr="Download Transparent Background Excel Icon PNG Image with No Background -  PNGkey.com">
            <a:extLst>
              <a:ext uri="{FF2B5EF4-FFF2-40B4-BE49-F238E27FC236}">
                <a16:creationId xmlns:a16="http://schemas.microsoft.com/office/drawing/2014/main" id="{4897B163-4165-49DA-D3DA-39A67E9C04CD}"/>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t="20511"/>
          <a:stretch/>
        </p:blipFill>
        <p:spPr bwMode="auto">
          <a:xfrm>
            <a:off x="5295462" y="2891390"/>
            <a:ext cx="645967" cy="323958"/>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4" descr="Microsoft Access - Wikipedia">
            <a:extLst>
              <a:ext uri="{FF2B5EF4-FFF2-40B4-BE49-F238E27FC236}">
                <a16:creationId xmlns:a16="http://schemas.microsoft.com/office/drawing/2014/main" id="{0D393A4E-CD1B-C445-F1AE-035091559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4676" y="2916209"/>
            <a:ext cx="280499" cy="274320"/>
          </a:xfrm>
          <a:prstGeom prst="rect">
            <a:avLst/>
          </a:prstGeom>
          <a:noFill/>
          <a:extLst>
            <a:ext uri="{909E8E84-426E-40DD-AFC4-6F175D3DCCD1}">
              <a14:hiddenFill xmlns:a14="http://schemas.microsoft.com/office/drawing/2010/main">
                <a:solidFill>
                  <a:srgbClr val="FFFFFF"/>
                </a:solidFill>
              </a14:hiddenFill>
            </a:ext>
          </a:extLst>
        </p:spPr>
      </p:pic>
      <p:sp>
        <p:nvSpPr>
          <p:cNvPr id="1047" name="Rectangle 1046">
            <a:extLst>
              <a:ext uri="{FF2B5EF4-FFF2-40B4-BE49-F238E27FC236}">
                <a16:creationId xmlns:a16="http://schemas.microsoft.com/office/drawing/2014/main" id="{0AEA05A8-93F6-D57E-469A-DDF486344710}"/>
              </a:ext>
            </a:extLst>
          </p:cNvPr>
          <p:cNvSpPr/>
          <p:nvPr/>
        </p:nvSpPr>
        <p:spPr>
          <a:xfrm>
            <a:off x="7361928" y="3286105"/>
            <a:ext cx="1716335" cy="854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2"/>
                </a:solidFill>
                <a:latin typeface="Open sans" panose="020B0606030504020204" pitchFamily="34" charset="0"/>
                <a:ea typeface="Open sans" panose="020B0606030504020204" pitchFamily="34" charset="0"/>
                <a:cs typeface="Open sans" panose="020B0606030504020204" pitchFamily="34" charset="0"/>
              </a:rPr>
              <a:t>Metering team and DDI started the framing for another metering tool that is flexible, customizable and tackle the missing points from the previous MMS.</a:t>
            </a:r>
          </a:p>
        </p:txBody>
      </p:sp>
      <p:sp>
        <p:nvSpPr>
          <p:cNvPr id="1048" name="Rectangle 1047">
            <a:extLst>
              <a:ext uri="{FF2B5EF4-FFF2-40B4-BE49-F238E27FC236}">
                <a16:creationId xmlns:a16="http://schemas.microsoft.com/office/drawing/2014/main" id="{D1276270-D201-3323-EF4B-FF3DE83FAA76}"/>
              </a:ext>
            </a:extLst>
          </p:cNvPr>
          <p:cNvSpPr/>
          <p:nvPr/>
        </p:nvSpPr>
        <p:spPr>
          <a:xfrm>
            <a:off x="9539231" y="3283921"/>
            <a:ext cx="1716335" cy="854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2"/>
                </a:solidFill>
                <a:latin typeface="Open sans" panose="020B0606030504020204" pitchFamily="34" charset="0"/>
                <a:ea typeface="Open sans" panose="020B0606030504020204" pitchFamily="34" charset="0"/>
                <a:cs typeface="Open sans" panose="020B0606030504020204" pitchFamily="34" charset="0"/>
              </a:rPr>
              <a:t>The future MMS tool will be able to provide a seamless experience for the Metering Team, providing notifications, reports and integration to SBM systems.</a:t>
            </a:r>
          </a:p>
        </p:txBody>
      </p:sp>
      <p:pic>
        <p:nvPicPr>
          <p:cNvPr id="1049" name="Picture 8">
            <a:extLst>
              <a:ext uri="{FF2B5EF4-FFF2-40B4-BE49-F238E27FC236}">
                <a16:creationId xmlns:a16="http://schemas.microsoft.com/office/drawing/2014/main" id="{51E47992-BD64-6C1B-6037-7714336C99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69197" y="2836808"/>
            <a:ext cx="644501" cy="299676"/>
          </a:xfrm>
          <a:prstGeom prst="rect">
            <a:avLst/>
          </a:prstGeom>
          <a:noFill/>
          <a:extLst>
            <a:ext uri="{909E8E84-426E-40DD-AFC4-6F175D3DCCD1}">
              <a14:hiddenFill xmlns:a14="http://schemas.microsoft.com/office/drawing/2010/main">
                <a:solidFill>
                  <a:srgbClr val="FFFFFF"/>
                </a:solidFill>
              </a14:hiddenFill>
            </a:ext>
          </a:extLst>
        </p:spPr>
      </p:pic>
      <p:pic>
        <p:nvPicPr>
          <p:cNvPr id="1050" name="Image 10" descr="Une image contenant vitesse, objets en métal, cercle, roue&#10;&#10;Description générée automatiquement">
            <a:extLst>
              <a:ext uri="{FF2B5EF4-FFF2-40B4-BE49-F238E27FC236}">
                <a16:creationId xmlns:a16="http://schemas.microsoft.com/office/drawing/2014/main" id="{EDD54078-B63E-4312-521B-E13B481019E7}"/>
              </a:ext>
            </a:extLst>
          </p:cNvPr>
          <p:cNvPicPr>
            <a:picLocks noChangeAspect="1"/>
          </p:cNvPicPr>
          <p:nvPr/>
        </p:nvPicPr>
        <p:blipFill>
          <a:blip r:embed="rId7"/>
          <a:stretch>
            <a:fillRect/>
          </a:stretch>
        </p:blipFill>
        <p:spPr>
          <a:xfrm>
            <a:off x="7937737" y="2574054"/>
            <a:ext cx="564716" cy="564716"/>
          </a:xfrm>
          <a:prstGeom prst="rect">
            <a:avLst/>
          </a:prstGeom>
        </p:spPr>
      </p:pic>
      <p:pic>
        <p:nvPicPr>
          <p:cNvPr id="1052" name="Picture 1051">
            <a:extLst>
              <a:ext uri="{FF2B5EF4-FFF2-40B4-BE49-F238E27FC236}">
                <a16:creationId xmlns:a16="http://schemas.microsoft.com/office/drawing/2014/main" id="{5A4DB625-45FB-E3D3-0AC4-80D25234F95B}"/>
              </a:ext>
            </a:extLst>
          </p:cNvPr>
          <p:cNvPicPr>
            <a:picLocks noChangeAspect="1"/>
          </p:cNvPicPr>
          <p:nvPr/>
        </p:nvPicPr>
        <p:blipFill>
          <a:blip r:embed="rId8"/>
          <a:stretch>
            <a:fillRect/>
          </a:stretch>
        </p:blipFill>
        <p:spPr>
          <a:xfrm>
            <a:off x="9635944" y="2133242"/>
            <a:ext cx="498761" cy="493241"/>
          </a:xfrm>
          <a:prstGeom prst="rect">
            <a:avLst/>
          </a:prstGeom>
        </p:spPr>
      </p:pic>
      <p:pic>
        <p:nvPicPr>
          <p:cNvPr id="1056" name="Picture 10" descr="Protect your ICS environment w/Dragos &amp; OSIsoft Partnership.">
            <a:extLst>
              <a:ext uri="{FF2B5EF4-FFF2-40B4-BE49-F238E27FC236}">
                <a16:creationId xmlns:a16="http://schemas.microsoft.com/office/drawing/2014/main" id="{2DD04688-C966-AC12-9149-01132456F1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38424" y="2231049"/>
            <a:ext cx="823787" cy="285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10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95BF2-65C4-6820-7669-65B7DB0E21C5}"/>
              </a:ext>
            </a:extLst>
          </p:cNvPr>
          <p:cNvSpPr>
            <a:spLocks noGrp="1"/>
          </p:cNvSpPr>
          <p:nvPr>
            <p:ph type="title"/>
          </p:nvPr>
        </p:nvSpPr>
        <p:spPr>
          <a:xfrm>
            <a:off x="407988" y="221954"/>
            <a:ext cx="9011924" cy="341632"/>
          </a:xfrm>
        </p:spPr>
        <p:txBody>
          <a:bodyPr/>
          <a:lstStyle/>
          <a:p>
            <a:r>
              <a:rPr lang="en-US" sz="1800" b="1">
                <a:latin typeface="Open Sans" panose="020B0606030504020204" pitchFamily="34" charset="0"/>
                <a:ea typeface="Open Sans" panose="020B0606030504020204" pitchFamily="34" charset="0"/>
                <a:cs typeface="Open Sans" panose="020B0606030504020204" pitchFamily="34" charset="0"/>
              </a:rPr>
              <a:t>Context – Problem Statement</a:t>
            </a:r>
            <a:endParaRPr lang="en-US" sz="1800" b="1" i="1">
              <a:latin typeface="Open Sans" panose="020B0606030504020204" pitchFamily="34" charset="0"/>
              <a:ea typeface="Open Sans" panose="020B0606030504020204" pitchFamily="34" charset="0"/>
              <a:cs typeface="Open Sans" panose="020B0606030504020204" pitchFamily="34" charset="0"/>
            </a:endParaRPr>
          </a:p>
        </p:txBody>
      </p:sp>
      <p:sp>
        <p:nvSpPr>
          <p:cNvPr id="3" name="Footer Placeholder 2">
            <a:extLst>
              <a:ext uri="{FF2B5EF4-FFF2-40B4-BE49-F238E27FC236}">
                <a16:creationId xmlns:a16="http://schemas.microsoft.com/office/drawing/2014/main" id="{A5EA6546-4AAE-4745-7352-94E464B998E5}"/>
              </a:ext>
            </a:extLst>
          </p:cNvPr>
          <p:cNvSpPr>
            <a:spLocks noGrp="1"/>
          </p:cNvSpPr>
          <p:nvPr>
            <p:ph type="ftr" sz="quarter" idx="10"/>
          </p:nvPr>
        </p:nvSpPr>
        <p:spPr/>
        <p:txBody>
          <a:bodyPr/>
          <a:lstStyle/>
          <a:p>
            <a:r>
              <a:rPr lang="fr-FR"/>
              <a:t>© SBM Offshore 2023. All rights reserved. www.sbmoffshore.com</a:t>
            </a:r>
          </a:p>
        </p:txBody>
      </p:sp>
      <p:sp>
        <p:nvSpPr>
          <p:cNvPr id="4" name="Slide Number Placeholder 3">
            <a:extLst>
              <a:ext uri="{FF2B5EF4-FFF2-40B4-BE49-F238E27FC236}">
                <a16:creationId xmlns:a16="http://schemas.microsoft.com/office/drawing/2014/main" id="{3D62D6A0-8A8C-436A-A4FA-BE18C0D39ED7}"/>
              </a:ext>
            </a:extLst>
          </p:cNvPr>
          <p:cNvSpPr>
            <a:spLocks noGrp="1"/>
          </p:cNvSpPr>
          <p:nvPr>
            <p:ph type="sldNum" sz="quarter" idx="11"/>
          </p:nvPr>
        </p:nvSpPr>
        <p:spPr/>
        <p:txBody>
          <a:bodyPr/>
          <a:lstStyle/>
          <a:p>
            <a:fld id="{B07B8046-5099-5A4D-8E74-E863D84FE29A}" type="slidenum">
              <a:rPr lang="fr-FR" smtClean="0"/>
              <a:pPr/>
              <a:t>26</a:t>
            </a:fld>
            <a:endParaRPr lang="fr-FR"/>
          </a:p>
        </p:txBody>
      </p:sp>
      <p:sp>
        <p:nvSpPr>
          <p:cNvPr id="9" name="Rectangle: Rounded Corners 8">
            <a:extLst>
              <a:ext uri="{FF2B5EF4-FFF2-40B4-BE49-F238E27FC236}">
                <a16:creationId xmlns:a16="http://schemas.microsoft.com/office/drawing/2014/main" id="{B7B3994A-194E-2EDD-497D-EBC9799946D0}"/>
              </a:ext>
            </a:extLst>
          </p:cNvPr>
          <p:cNvSpPr/>
          <p:nvPr/>
        </p:nvSpPr>
        <p:spPr>
          <a:xfrm>
            <a:off x="1392012" y="1063689"/>
            <a:ext cx="9759820" cy="5307135"/>
          </a:xfrm>
          <a:prstGeom prst="roundRect">
            <a:avLst>
              <a:gd name="adj" fmla="val 8755"/>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4ECB44D-F40E-4F32-B5D0-D91803C9AA19}"/>
              </a:ext>
            </a:extLst>
          </p:cNvPr>
          <p:cNvSpPr txBox="1"/>
          <p:nvPr/>
        </p:nvSpPr>
        <p:spPr>
          <a:xfrm rot="16200000">
            <a:off x="409823" y="3684013"/>
            <a:ext cx="1946803" cy="307777"/>
          </a:xfrm>
          <a:prstGeom prst="rect">
            <a:avLst/>
          </a:prstGeom>
          <a:solidFill>
            <a:srgbClr val="7030A0"/>
          </a:solidFill>
          <a:ln>
            <a:noFill/>
          </a:ln>
        </p:spPr>
        <p:txBody>
          <a:bodyPr wrap="square" rtlCol="0">
            <a:spAutoFit/>
          </a:bodyPr>
          <a:lstStyle/>
          <a:p>
            <a:pPr algn="ctr"/>
            <a:r>
              <a:rPr lang="pt-BR" sz="1400" b="1">
                <a:solidFill>
                  <a:schemeClr val="bg1"/>
                </a:solidFill>
                <a:latin typeface="Open Sans" panose="020B0606030504020204" pitchFamily="34" charset="0"/>
                <a:ea typeface="Open Sans" panose="020B0606030504020204" pitchFamily="34" charset="0"/>
                <a:cs typeface="Open Sans" panose="020B0606030504020204" pitchFamily="34" charset="0"/>
              </a:rPr>
              <a:t>SCOPE OF WORK</a:t>
            </a: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84" name="TextBox 1083">
            <a:extLst>
              <a:ext uri="{FF2B5EF4-FFF2-40B4-BE49-F238E27FC236}">
                <a16:creationId xmlns:a16="http://schemas.microsoft.com/office/drawing/2014/main" id="{F22254C2-5EF0-B0B2-40A3-0169E64BA739}"/>
              </a:ext>
            </a:extLst>
          </p:cNvPr>
          <p:cNvSpPr txBox="1"/>
          <p:nvPr/>
        </p:nvSpPr>
        <p:spPr>
          <a:xfrm>
            <a:off x="7082899" y="1493043"/>
            <a:ext cx="1096775" cy="400110"/>
          </a:xfrm>
          <a:prstGeom prst="rect">
            <a:avLst/>
          </a:prstGeom>
        </p:spPr>
        <p:txBody>
          <a:bodyPr wrap="none" rtlCol="0" anchor="ctr" anchorCtr="0">
            <a:spAutoFit/>
          </a:bodyPr>
          <a:lstStyle/>
          <a:p>
            <a:r>
              <a:rPr lang="en-US" sz="2000" b="1" dirty="0">
                <a:solidFill>
                  <a:srgbClr val="F56E23"/>
                </a:solidFill>
                <a:latin typeface="Arial" panose="020B0604020202020204" pitchFamily="34" charset="0"/>
                <a:cs typeface="Arial" panose="020B0604020202020204" pitchFamily="34" charset="0"/>
              </a:rPr>
              <a:t>9</a:t>
            </a:r>
            <a:r>
              <a:rPr lang="en-US" sz="2000" dirty="0">
                <a:solidFill>
                  <a:srgbClr val="F56E23"/>
                </a:solidFill>
                <a:latin typeface="Arial" panose="020B0604020202020204" pitchFamily="34" charset="0"/>
                <a:cs typeface="Arial" panose="020B0604020202020204" pitchFamily="34" charset="0"/>
              </a:rPr>
              <a:t> </a:t>
            </a:r>
            <a:r>
              <a:rPr lang="en-US" sz="2000" dirty="0">
                <a:solidFill>
                  <a:srgbClr val="000000"/>
                </a:solidFill>
                <a:latin typeface="Arial" panose="020B0604020202020204" pitchFamily="34" charset="0"/>
                <a:cs typeface="Arial" panose="020B0604020202020204" pitchFamily="34" charset="0"/>
              </a:rPr>
              <a:t>FPSO</a:t>
            </a:r>
          </a:p>
        </p:txBody>
      </p:sp>
      <p:sp>
        <p:nvSpPr>
          <p:cNvPr id="1085" name="TextBox 1084">
            <a:extLst>
              <a:ext uri="{FF2B5EF4-FFF2-40B4-BE49-F238E27FC236}">
                <a16:creationId xmlns:a16="http://schemas.microsoft.com/office/drawing/2014/main" id="{87ECADB6-7BA3-9CC7-AD1A-64047B110F03}"/>
              </a:ext>
            </a:extLst>
          </p:cNvPr>
          <p:cNvSpPr txBox="1"/>
          <p:nvPr/>
        </p:nvSpPr>
        <p:spPr>
          <a:xfrm>
            <a:off x="7082899" y="2487907"/>
            <a:ext cx="2406428" cy="400110"/>
          </a:xfrm>
          <a:prstGeom prst="rect">
            <a:avLst/>
          </a:prstGeom>
        </p:spPr>
        <p:txBody>
          <a:bodyPr wrap="none" rtlCol="0" anchor="ctr" anchorCtr="0">
            <a:spAutoFit/>
          </a:bodyPr>
          <a:lstStyle/>
          <a:p>
            <a:r>
              <a:rPr lang="en-US" sz="2000" b="1" dirty="0">
                <a:solidFill>
                  <a:srgbClr val="F56E23"/>
                </a:solidFill>
                <a:latin typeface="Arial" panose="020B0604020202020204" pitchFamily="34" charset="0"/>
                <a:cs typeface="Arial" panose="020B0604020202020204" pitchFamily="34" charset="0"/>
              </a:rPr>
              <a:t>212</a:t>
            </a:r>
            <a:r>
              <a:rPr lang="en-US" sz="2000" dirty="0">
                <a:solidFill>
                  <a:srgbClr val="F56E23"/>
                </a:solidFill>
                <a:latin typeface="Arial" panose="020B0604020202020204" pitchFamily="34" charset="0"/>
                <a:cs typeface="Arial" panose="020B0604020202020204" pitchFamily="34" charset="0"/>
              </a:rPr>
              <a:t> </a:t>
            </a:r>
            <a:r>
              <a:rPr lang="en-US" sz="2000" dirty="0">
                <a:solidFill>
                  <a:srgbClr val="000000"/>
                </a:solidFill>
                <a:latin typeface="Arial" panose="020B0604020202020204" pitchFamily="34" charset="0"/>
                <a:cs typeface="Arial" panose="020B0604020202020204" pitchFamily="34" charset="0"/>
              </a:rPr>
              <a:t>flow computers</a:t>
            </a:r>
          </a:p>
        </p:txBody>
      </p:sp>
      <p:sp>
        <p:nvSpPr>
          <p:cNvPr id="1086" name="TextBox 1085">
            <a:extLst>
              <a:ext uri="{FF2B5EF4-FFF2-40B4-BE49-F238E27FC236}">
                <a16:creationId xmlns:a16="http://schemas.microsoft.com/office/drawing/2014/main" id="{646F08A6-7B0A-9FED-DA84-B47E1A865A7A}"/>
              </a:ext>
            </a:extLst>
          </p:cNvPr>
          <p:cNvSpPr txBox="1"/>
          <p:nvPr/>
        </p:nvSpPr>
        <p:spPr>
          <a:xfrm>
            <a:off x="7082899" y="5427581"/>
            <a:ext cx="3916457" cy="707886"/>
          </a:xfrm>
          <a:prstGeom prst="rect">
            <a:avLst/>
          </a:prstGeom>
        </p:spPr>
        <p:txBody>
          <a:bodyPr wrap="none" rtlCol="0" anchor="ctr" anchorCtr="0">
            <a:spAutoFit/>
          </a:bodyPr>
          <a:lstStyle/>
          <a:p>
            <a:r>
              <a:rPr lang="en-US" sz="2000" dirty="0">
                <a:solidFill>
                  <a:srgbClr val="000000"/>
                </a:solidFill>
                <a:latin typeface="Arial" panose="020B0604020202020204" pitchFamily="34" charset="0"/>
                <a:cs typeface="Arial" panose="020B0604020202020204" pitchFamily="34" charset="0"/>
              </a:rPr>
              <a:t>More than </a:t>
            </a:r>
            <a:r>
              <a:rPr lang="en-US" sz="2000" b="1" dirty="0">
                <a:solidFill>
                  <a:srgbClr val="F56E23"/>
                </a:solidFill>
                <a:latin typeface="Arial" panose="020B0604020202020204" pitchFamily="34" charset="0"/>
                <a:cs typeface="Arial" panose="020B0604020202020204" pitchFamily="34" charset="0"/>
              </a:rPr>
              <a:t>1 Million </a:t>
            </a:r>
            <a:r>
              <a:rPr lang="en-US" sz="2000" dirty="0">
                <a:solidFill>
                  <a:srgbClr val="000000"/>
                </a:solidFill>
                <a:latin typeface="Arial" panose="020B0604020202020204" pitchFamily="34" charset="0"/>
                <a:cs typeface="Arial" panose="020B0604020202020204" pitchFamily="34" charset="0"/>
              </a:rPr>
              <a:t>critical</a:t>
            </a:r>
          </a:p>
          <a:p>
            <a:r>
              <a:rPr lang="en-US" sz="2000" dirty="0">
                <a:solidFill>
                  <a:srgbClr val="000000"/>
                </a:solidFill>
                <a:latin typeface="Arial" panose="020B0604020202020204" pitchFamily="34" charset="0"/>
                <a:cs typeface="Arial" panose="020B0604020202020204" pitchFamily="34" charset="0"/>
              </a:rPr>
              <a:t>parameters evaluated </a:t>
            </a:r>
            <a:r>
              <a:rPr lang="en-US" sz="2000" b="1" dirty="0">
                <a:solidFill>
                  <a:srgbClr val="F56E23"/>
                </a:solidFill>
                <a:latin typeface="Arial" panose="020B0604020202020204" pitchFamily="34" charset="0"/>
                <a:cs typeface="Arial" panose="020B0604020202020204" pitchFamily="34" charset="0"/>
              </a:rPr>
              <a:t>every day</a:t>
            </a:r>
            <a:endParaRPr lang="en-GB" sz="2500" b="1" dirty="0">
              <a:solidFill>
                <a:srgbClr val="F56E23"/>
              </a:solidFill>
              <a:latin typeface="Arial" panose="020B0604020202020204" pitchFamily="34" charset="0"/>
              <a:cs typeface="Arial" panose="020B0604020202020204" pitchFamily="34" charset="0"/>
            </a:endParaRPr>
          </a:p>
        </p:txBody>
      </p:sp>
      <p:sp>
        <p:nvSpPr>
          <p:cNvPr id="1087" name="Rectangle 1086">
            <a:extLst>
              <a:ext uri="{FF2B5EF4-FFF2-40B4-BE49-F238E27FC236}">
                <a16:creationId xmlns:a16="http://schemas.microsoft.com/office/drawing/2014/main" id="{1B7D32A3-02E8-345F-0B1B-5E6D96416111}"/>
              </a:ext>
            </a:extLst>
          </p:cNvPr>
          <p:cNvSpPr/>
          <p:nvPr/>
        </p:nvSpPr>
        <p:spPr>
          <a:xfrm>
            <a:off x="3208226" y="4295998"/>
            <a:ext cx="3648551" cy="197894"/>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1088" name="Group 1087">
            <a:extLst>
              <a:ext uri="{FF2B5EF4-FFF2-40B4-BE49-F238E27FC236}">
                <a16:creationId xmlns:a16="http://schemas.microsoft.com/office/drawing/2014/main" id="{21823026-9F0E-219F-8AEE-F9E6298FF0D5}"/>
              </a:ext>
            </a:extLst>
          </p:cNvPr>
          <p:cNvGrpSpPr/>
          <p:nvPr/>
        </p:nvGrpSpPr>
        <p:grpSpPr>
          <a:xfrm>
            <a:off x="3256178" y="4103692"/>
            <a:ext cx="3376246" cy="344042"/>
            <a:chOff x="3256178" y="3829372"/>
            <a:chExt cx="3376246" cy="344042"/>
          </a:xfrm>
        </p:grpSpPr>
        <p:sp>
          <p:nvSpPr>
            <p:cNvPr id="1089" name="Trapezoid 1088">
              <a:extLst>
                <a:ext uri="{FF2B5EF4-FFF2-40B4-BE49-F238E27FC236}">
                  <a16:creationId xmlns:a16="http://schemas.microsoft.com/office/drawing/2014/main" id="{505E7606-7083-29C2-745C-D6E661BFB7BF}"/>
                </a:ext>
              </a:extLst>
            </p:cNvPr>
            <p:cNvSpPr/>
            <p:nvPr/>
          </p:nvSpPr>
          <p:spPr>
            <a:xfrm>
              <a:off x="3314700" y="3829372"/>
              <a:ext cx="3259202" cy="284556"/>
            </a:xfrm>
            <a:prstGeom prst="trapezoid">
              <a:avLst/>
            </a:prstGeom>
            <a:noFill/>
            <a:ln w="38100" cap="flat" cmpd="sng" algn="ctr">
              <a:solidFill>
                <a:srgbClr val="9658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90" name="Rectangle 1089">
              <a:extLst>
                <a:ext uri="{FF2B5EF4-FFF2-40B4-BE49-F238E27FC236}">
                  <a16:creationId xmlns:a16="http://schemas.microsoft.com/office/drawing/2014/main" id="{8D687E2C-6875-8632-A5D0-545D9AE3B0A4}"/>
                </a:ext>
              </a:extLst>
            </p:cNvPr>
            <p:cNvSpPr/>
            <p:nvPr/>
          </p:nvSpPr>
          <p:spPr>
            <a:xfrm>
              <a:off x="3256178" y="3975520"/>
              <a:ext cx="3376246" cy="197894"/>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pic>
        <p:nvPicPr>
          <p:cNvPr id="1091" name="Picture 1090">
            <a:extLst>
              <a:ext uri="{FF2B5EF4-FFF2-40B4-BE49-F238E27FC236}">
                <a16:creationId xmlns:a16="http://schemas.microsoft.com/office/drawing/2014/main" id="{D544F83E-97AE-13A6-23D8-7F6593FFDB5D}"/>
              </a:ext>
            </a:extLst>
          </p:cNvPr>
          <p:cNvPicPr>
            <a:picLocks noChangeAspect="1"/>
          </p:cNvPicPr>
          <p:nvPr/>
        </p:nvPicPr>
        <p:blipFill rotWithShape="1">
          <a:blip r:embed="rId3" cstate="screen">
            <a:clrChange>
              <a:clrFrom>
                <a:srgbClr val="FFFFFF"/>
              </a:clrFrom>
              <a:clrTo>
                <a:srgbClr val="FFFFFF">
                  <a:alpha val="0"/>
                </a:srgbClr>
              </a:clrTo>
            </a:clrChange>
            <a:duotone>
              <a:prstClr val="black"/>
              <a:srgbClr val="000000">
                <a:tint val="45000"/>
                <a:satMod val="400000"/>
              </a:srgbClr>
            </a:duotone>
            <a:extLst>
              <a:ext uri="{28A0092B-C50C-407E-A947-70E740481C1C}">
                <a14:useLocalDpi xmlns:a14="http://schemas.microsoft.com/office/drawing/2010/main" val="0"/>
              </a:ext>
            </a:extLst>
          </a:blip>
          <a:srcRect l="7572" t="34843" r="71454" b="57584"/>
          <a:stretch/>
        </p:blipFill>
        <p:spPr>
          <a:xfrm>
            <a:off x="4092185" y="1282551"/>
            <a:ext cx="1608330" cy="821095"/>
          </a:xfrm>
          <a:prstGeom prst="rect">
            <a:avLst/>
          </a:prstGeom>
        </p:spPr>
      </p:pic>
      <p:pic>
        <p:nvPicPr>
          <p:cNvPr id="1092" name="Picture 1091">
            <a:extLst>
              <a:ext uri="{FF2B5EF4-FFF2-40B4-BE49-F238E27FC236}">
                <a16:creationId xmlns:a16="http://schemas.microsoft.com/office/drawing/2014/main" id="{E967B1A9-84F5-A2B7-CCA5-0677AAF7711E}"/>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l="49389" t="8493" r="42206" b="86278"/>
          <a:stretch/>
        </p:blipFill>
        <p:spPr>
          <a:xfrm>
            <a:off x="4711293" y="1108401"/>
            <a:ext cx="370114" cy="325522"/>
          </a:xfrm>
          <a:prstGeom prst="rect">
            <a:avLst/>
          </a:prstGeom>
        </p:spPr>
      </p:pic>
      <p:grpSp>
        <p:nvGrpSpPr>
          <p:cNvPr id="1093" name="Group 1092">
            <a:extLst>
              <a:ext uri="{FF2B5EF4-FFF2-40B4-BE49-F238E27FC236}">
                <a16:creationId xmlns:a16="http://schemas.microsoft.com/office/drawing/2014/main" id="{31B12BBB-19F0-A0A3-4DA4-6A1D5C8EB300}"/>
              </a:ext>
            </a:extLst>
          </p:cNvPr>
          <p:cNvGrpSpPr/>
          <p:nvPr/>
        </p:nvGrpSpPr>
        <p:grpSpPr>
          <a:xfrm>
            <a:off x="2594828" y="5049308"/>
            <a:ext cx="4603040" cy="344041"/>
            <a:chOff x="2594828" y="4774988"/>
            <a:chExt cx="4603040" cy="344041"/>
          </a:xfrm>
        </p:grpSpPr>
        <p:sp>
          <p:nvSpPr>
            <p:cNvPr id="1094" name="Trapezoid 1093">
              <a:extLst>
                <a:ext uri="{FF2B5EF4-FFF2-40B4-BE49-F238E27FC236}">
                  <a16:creationId xmlns:a16="http://schemas.microsoft.com/office/drawing/2014/main" id="{B47EAD68-E043-F092-06E4-C3BE0B75FF95}"/>
                </a:ext>
              </a:extLst>
            </p:cNvPr>
            <p:cNvSpPr/>
            <p:nvPr/>
          </p:nvSpPr>
          <p:spPr>
            <a:xfrm>
              <a:off x="2935922" y="4774988"/>
              <a:ext cx="3920856" cy="284556"/>
            </a:xfrm>
            <a:prstGeom prst="trapezoid">
              <a:avLst/>
            </a:prstGeom>
            <a:noFill/>
            <a:ln w="38100" cap="flat" cmpd="sng" algn="ctr">
              <a:solidFill>
                <a:srgbClr val="36B3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95" name="Rectangle 1094">
              <a:extLst>
                <a:ext uri="{FF2B5EF4-FFF2-40B4-BE49-F238E27FC236}">
                  <a16:creationId xmlns:a16="http://schemas.microsoft.com/office/drawing/2014/main" id="{D3BF18BA-A8FC-81AF-6021-7EB30A9A4241}"/>
                </a:ext>
              </a:extLst>
            </p:cNvPr>
            <p:cNvSpPr/>
            <p:nvPr/>
          </p:nvSpPr>
          <p:spPr>
            <a:xfrm>
              <a:off x="2594828" y="4921135"/>
              <a:ext cx="4603040" cy="197894"/>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sp>
        <p:nvSpPr>
          <p:cNvPr id="1096" name="Trapezoid 1095">
            <a:extLst>
              <a:ext uri="{FF2B5EF4-FFF2-40B4-BE49-F238E27FC236}">
                <a16:creationId xmlns:a16="http://schemas.microsoft.com/office/drawing/2014/main" id="{6E676B62-FDF0-4BDA-21A3-87C51820C4C4}"/>
              </a:ext>
            </a:extLst>
          </p:cNvPr>
          <p:cNvSpPr/>
          <p:nvPr/>
        </p:nvSpPr>
        <p:spPr>
          <a:xfrm>
            <a:off x="3853845" y="2240378"/>
            <a:ext cx="2085011" cy="284556"/>
          </a:xfrm>
          <a:prstGeom prst="trapezoid">
            <a:avLst/>
          </a:prstGeom>
          <a:noFill/>
          <a:ln w="38100" cap="flat" cmpd="sng" algn="ctr">
            <a:solidFill>
              <a:srgbClr val="FFBE3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97" name="Rectangle 1096">
            <a:extLst>
              <a:ext uri="{FF2B5EF4-FFF2-40B4-BE49-F238E27FC236}">
                <a16:creationId xmlns:a16="http://schemas.microsoft.com/office/drawing/2014/main" id="{4266F4FD-4F7E-CE1A-0022-B0307CB31D4A}"/>
              </a:ext>
            </a:extLst>
          </p:cNvPr>
          <p:cNvSpPr/>
          <p:nvPr/>
        </p:nvSpPr>
        <p:spPr>
          <a:xfrm>
            <a:off x="3672461" y="2386525"/>
            <a:ext cx="2447779" cy="197894"/>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1098" name="Group 1097">
            <a:extLst>
              <a:ext uri="{FF2B5EF4-FFF2-40B4-BE49-F238E27FC236}">
                <a16:creationId xmlns:a16="http://schemas.microsoft.com/office/drawing/2014/main" id="{F75431FD-FF5F-EFF8-8A0E-38642EAD34FD}"/>
              </a:ext>
            </a:extLst>
          </p:cNvPr>
          <p:cNvGrpSpPr/>
          <p:nvPr/>
        </p:nvGrpSpPr>
        <p:grpSpPr>
          <a:xfrm>
            <a:off x="3810379" y="2361744"/>
            <a:ext cx="2171943" cy="652436"/>
            <a:chOff x="4828022" y="1953119"/>
            <a:chExt cx="2171943" cy="652436"/>
          </a:xfrm>
        </p:grpSpPr>
        <p:pic>
          <p:nvPicPr>
            <p:cNvPr id="1099" name="Picture 1098">
              <a:extLst>
                <a:ext uri="{FF2B5EF4-FFF2-40B4-BE49-F238E27FC236}">
                  <a16:creationId xmlns:a16="http://schemas.microsoft.com/office/drawing/2014/main" id="{DA4D09D4-F404-61E8-C32C-04163F1B2DD9}"/>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l="60621" t="68556" r="22060" b="23409"/>
            <a:stretch/>
          </p:blipFill>
          <p:spPr>
            <a:xfrm>
              <a:off x="4828022" y="1953119"/>
              <a:ext cx="994566" cy="652436"/>
            </a:xfrm>
            <a:prstGeom prst="rect">
              <a:avLst/>
            </a:prstGeom>
          </p:spPr>
        </p:pic>
        <p:pic>
          <p:nvPicPr>
            <p:cNvPr id="1100" name="Picture 1099">
              <a:extLst>
                <a:ext uri="{FF2B5EF4-FFF2-40B4-BE49-F238E27FC236}">
                  <a16:creationId xmlns:a16="http://schemas.microsoft.com/office/drawing/2014/main" id="{5DD7C26B-54D6-58E4-4B2A-3CB97121674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l="60621" t="68556" r="22060" b="23409"/>
            <a:stretch/>
          </p:blipFill>
          <p:spPr>
            <a:xfrm>
              <a:off x="6005399" y="1953119"/>
              <a:ext cx="994566" cy="652436"/>
            </a:xfrm>
            <a:prstGeom prst="rect">
              <a:avLst/>
            </a:prstGeom>
          </p:spPr>
        </p:pic>
      </p:grpSp>
      <p:grpSp>
        <p:nvGrpSpPr>
          <p:cNvPr id="1101" name="Group 1100">
            <a:extLst>
              <a:ext uri="{FF2B5EF4-FFF2-40B4-BE49-F238E27FC236}">
                <a16:creationId xmlns:a16="http://schemas.microsoft.com/office/drawing/2014/main" id="{2A9F94CC-D32A-DED4-37B5-176EC6E86D0C}"/>
              </a:ext>
            </a:extLst>
          </p:cNvPr>
          <p:cNvGrpSpPr/>
          <p:nvPr/>
        </p:nvGrpSpPr>
        <p:grpSpPr>
          <a:xfrm>
            <a:off x="3218799" y="5300710"/>
            <a:ext cx="3355103" cy="961629"/>
            <a:chOff x="3970889" y="4038530"/>
            <a:chExt cx="3355103" cy="961629"/>
          </a:xfrm>
        </p:grpSpPr>
        <p:pic>
          <p:nvPicPr>
            <p:cNvPr id="1102" name="Picture 1101">
              <a:extLst>
                <a:ext uri="{FF2B5EF4-FFF2-40B4-BE49-F238E27FC236}">
                  <a16:creationId xmlns:a16="http://schemas.microsoft.com/office/drawing/2014/main" id="{5C87DCAE-7E5B-A6A6-64F0-45BFDD5C4961}"/>
                </a:ext>
              </a:extLst>
            </p:cNvPr>
            <p:cNvPicPr>
              <a:picLocks noChangeAspect="1"/>
            </p:cNvPicPr>
            <p:nvPr/>
          </p:nvPicPr>
          <p:blipFill rotWithShape="1">
            <a:blip r:embed="rId6" cstate="screen">
              <a:clrChange>
                <a:clrFrom>
                  <a:srgbClr val="FFFFFF"/>
                </a:clrFrom>
                <a:clrTo>
                  <a:srgbClr val="FFFFFF">
                    <a:alpha val="0"/>
                  </a:srgbClr>
                </a:clrTo>
              </a:clrChange>
              <a:duotone>
                <a:prstClr val="black"/>
                <a:srgbClr val="000000">
                  <a:tint val="45000"/>
                  <a:satMod val="400000"/>
                </a:srgbClr>
              </a:duotone>
              <a:extLst>
                <a:ext uri="{28A0092B-C50C-407E-A947-70E740481C1C}">
                  <a14:useLocalDpi xmlns:a14="http://schemas.microsoft.com/office/drawing/2010/main" val="0"/>
                </a:ext>
              </a:extLst>
            </a:blip>
            <a:srcRect l="79693" t="56624" r="5001" b="35936"/>
            <a:stretch/>
          </p:blipFill>
          <p:spPr>
            <a:xfrm>
              <a:off x="3970889" y="4046051"/>
              <a:ext cx="694173" cy="477054"/>
            </a:xfrm>
            <a:prstGeom prst="rect">
              <a:avLst/>
            </a:prstGeom>
          </p:spPr>
        </p:pic>
        <p:pic>
          <p:nvPicPr>
            <p:cNvPr id="1103" name="Picture 1102">
              <a:extLst>
                <a:ext uri="{FF2B5EF4-FFF2-40B4-BE49-F238E27FC236}">
                  <a16:creationId xmlns:a16="http://schemas.microsoft.com/office/drawing/2014/main" id="{82A34CFA-0764-74A6-28DD-D88E0390199A}"/>
                </a:ext>
              </a:extLst>
            </p:cNvPr>
            <p:cNvPicPr>
              <a:picLocks noChangeAspect="1"/>
            </p:cNvPicPr>
            <p:nvPr/>
          </p:nvPicPr>
          <p:blipFill rotWithShape="1">
            <a:blip r:embed="rId6" cstate="screen">
              <a:clrChange>
                <a:clrFrom>
                  <a:srgbClr val="FFFFFF"/>
                </a:clrFrom>
                <a:clrTo>
                  <a:srgbClr val="FFFFFF">
                    <a:alpha val="0"/>
                  </a:srgbClr>
                </a:clrTo>
              </a:clrChange>
              <a:duotone>
                <a:prstClr val="black"/>
                <a:srgbClr val="000000">
                  <a:tint val="45000"/>
                  <a:satMod val="400000"/>
                </a:srgbClr>
              </a:duotone>
              <a:extLst>
                <a:ext uri="{28A0092B-C50C-407E-A947-70E740481C1C}">
                  <a14:useLocalDpi xmlns:a14="http://schemas.microsoft.com/office/drawing/2010/main" val="0"/>
                </a:ext>
              </a:extLst>
            </a:blip>
            <a:srcRect l="79693" t="56624" r="5001" b="35936"/>
            <a:stretch/>
          </p:blipFill>
          <p:spPr>
            <a:xfrm>
              <a:off x="4636121" y="4043816"/>
              <a:ext cx="694173" cy="477054"/>
            </a:xfrm>
            <a:prstGeom prst="rect">
              <a:avLst/>
            </a:prstGeom>
          </p:spPr>
        </p:pic>
        <p:pic>
          <p:nvPicPr>
            <p:cNvPr id="1104" name="Picture 1103">
              <a:extLst>
                <a:ext uri="{FF2B5EF4-FFF2-40B4-BE49-F238E27FC236}">
                  <a16:creationId xmlns:a16="http://schemas.microsoft.com/office/drawing/2014/main" id="{DC697A3F-DF3B-B2C6-ED28-0973E1BDFCD4}"/>
                </a:ext>
              </a:extLst>
            </p:cNvPr>
            <p:cNvPicPr>
              <a:picLocks noChangeAspect="1"/>
            </p:cNvPicPr>
            <p:nvPr/>
          </p:nvPicPr>
          <p:blipFill rotWithShape="1">
            <a:blip r:embed="rId6" cstate="screen">
              <a:clrChange>
                <a:clrFrom>
                  <a:srgbClr val="FFFFFF"/>
                </a:clrFrom>
                <a:clrTo>
                  <a:srgbClr val="FFFFFF">
                    <a:alpha val="0"/>
                  </a:srgbClr>
                </a:clrTo>
              </a:clrChange>
              <a:duotone>
                <a:prstClr val="black"/>
                <a:srgbClr val="000000">
                  <a:tint val="45000"/>
                  <a:satMod val="400000"/>
                </a:srgbClr>
              </a:duotone>
              <a:extLst>
                <a:ext uri="{28A0092B-C50C-407E-A947-70E740481C1C}">
                  <a14:useLocalDpi xmlns:a14="http://schemas.microsoft.com/office/drawing/2010/main" val="0"/>
                </a:ext>
              </a:extLst>
            </a:blip>
            <a:srcRect l="79693" t="56624" r="5001" b="35936"/>
            <a:stretch/>
          </p:blipFill>
          <p:spPr>
            <a:xfrm>
              <a:off x="5301353" y="4043816"/>
              <a:ext cx="694173" cy="477054"/>
            </a:xfrm>
            <a:prstGeom prst="rect">
              <a:avLst/>
            </a:prstGeom>
          </p:spPr>
        </p:pic>
        <p:pic>
          <p:nvPicPr>
            <p:cNvPr id="1105" name="Picture 1104">
              <a:extLst>
                <a:ext uri="{FF2B5EF4-FFF2-40B4-BE49-F238E27FC236}">
                  <a16:creationId xmlns:a16="http://schemas.microsoft.com/office/drawing/2014/main" id="{97FA5C6E-9EE5-6F10-2A40-860E1495743C}"/>
                </a:ext>
              </a:extLst>
            </p:cNvPr>
            <p:cNvPicPr>
              <a:picLocks noChangeAspect="1"/>
            </p:cNvPicPr>
            <p:nvPr/>
          </p:nvPicPr>
          <p:blipFill rotWithShape="1">
            <a:blip r:embed="rId6" cstate="screen">
              <a:clrChange>
                <a:clrFrom>
                  <a:srgbClr val="FFFFFF"/>
                </a:clrFrom>
                <a:clrTo>
                  <a:srgbClr val="FFFFFF">
                    <a:alpha val="0"/>
                  </a:srgbClr>
                </a:clrTo>
              </a:clrChange>
              <a:duotone>
                <a:prstClr val="black"/>
                <a:srgbClr val="000000">
                  <a:tint val="45000"/>
                  <a:satMod val="400000"/>
                </a:srgbClr>
              </a:duotone>
              <a:extLst>
                <a:ext uri="{28A0092B-C50C-407E-A947-70E740481C1C}">
                  <a14:useLocalDpi xmlns:a14="http://schemas.microsoft.com/office/drawing/2010/main" val="0"/>
                </a:ext>
              </a:extLst>
            </a:blip>
            <a:srcRect l="79693" t="56624" r="5001" b="35936"/>
            <a:stretch/>
          </p:blipFill>
          <p:spPr>
            <a:xfrm>
              <a:off x="5966586" y="4038530"/>
              <a:ext cx="694173" cy="477054"/>
            </a:xfrm>
            <a:prstGeom prst="rect">
              <a:avLst/>
            </a:prstGeom>
          </p:spPr>
        </p:pic>
        <p:pic>
          <p:nvPicPr>
            <p:cNvPr id="1106" name="Picture 1105">
              <a:extLst>
                <a:ext uri="{FF2B5EF4-FFF2-40B4-BE49-F238E27FC236}">
                  <a16:creationId xmlns:a16="http://schemas.microsoft.com/office/drawing/2014/main" id="{689FE19D-223D-221A-A6DE-4006B341CE94}"/>
                </a:ext>
              </a:extLst>
            </p:cNvPr>
            <p:cNvPicPr>
              <a:picLocks noChangeAspect="1"/>
            </p:cNvPicPr>
            <p:nvPr/>
          </p:nvPicPr>
          <p:blipFill rotWithShape="1">
            <a:blip r:embed="rId6" cstate="screen">
              <a:clrChange>
                <a:clrFrom>
                  <a:srgbClr val="FFFFFF"/>
                </a:clrFrom>
                <a:clrTo>
                  <a:srgbClr val="FFFFFF">
                    <a:alpha val="0"/>
                  </a:srgbClr>
                </a:clrTo>
              </a:clrChange>
              <a:duotone>
                <a:prstClr val="black"/>
                <a:srgbClr val="000000">
                  <a:tint val="45000"/>
                  <a:satMod val="400000"/>
                </a:srgbClr>
              </a:duotone>
              <a:extLst>
                <a:ext uri="{28A0092B-C50C-407E-A947-70E740481C1C}">
                  <a14:useLocalDpi xmlns:a14="http://schemas.microsoft.com/office/drawing/2010/main" val="0"/>
                </a:ext>
              </a:extLst>
            </a:blip>
            <a:srcRect l="79693" t="56624" r="5001" b="35936"/>
            <a:stretch/>
          </p:blipFill>
          <p:spPr>
            <a:xfrm>
              <a:off x="6631819" y="4038530"/>
              <a:ext cx="694173" cy="477054"/>
            </a:xfrm>
            <a:prstGeom prst="rect">
              <a:avLst/>
            </a:prstGeom>
          </p:spPr>
        </p:pic>
        <p:pic>
          <p:nvPicPr>
            <p:cNvPr id="1107" name="Picture 1106">
              <a:extLst>
                <a:ext uri="{FF2B5EF4-FFF2-40B4-BE49-F238E27FC236}">
                  <a16:creationId xmlns:a16="http://schemas.microsoft.com/office/drawing/2014/main" id="{DB1196DF-15FF-FD49-8BF6-1C1CA56E99B3}"/>
                </a:ext>
              </a:extLst>
            </p:cNvPr>
            <p:cNvPicPr>
              <a:picLocks noChangeAspect="1"/>
            </p:cNvPicPr>
            <p:nvPr/>
          </p:nvPicPr>
          <p:blipFill rotWithShape="1">
            <a:blip r:embed="rId6" cstate="screen">
              <a:clrChange>
                <a:clrFrom>
                  <a:srgbClr val="FFFFFF"/>
                </a:clrFrom>
                <a:clrTo>
                  <a:srgbClr val="FFFFFF">
                    <a:alpha val="0"/>
                  </a:srgbClr>
                </a:clrTo>
              </a:clrChange>
              <a:duotone>
                <a:prstClr val="black"/>
                <a:srgbClr val="000000">
                  <a:tint val="45000"/>
                  <a:satMod val="400000"/>
                </a:srgbClr>
              </a:duotone>
              <a:extLst>
                <a:ext uri="{28A0092B-C50C-407E-A947-70E740481C1C}">
                  <a14:useLocalDpi xmlns:a14="http://schemas.microsoft.com/office/drawing/2010/main" val="0"/>
                </a:ext>
              </a:extLst>
            </a:blip>
            <a:srcRect l="79693" t="56624" r="5001" b="35936"/>
            <a:stretch/>
          </p:blipFill>
          <p:spPr>
            <a:xfrm>
              <a:off x="3970889" y="4523105"/>
              <a:ext cx="694173" cy="477054"/>
            </a:xfrm>
            <a:prstGeom prst="rect">
              <a:avLst/>
            </a:prstGeom>
          </p:spPr>
        </p:pic>
        <p:pic>
          <p:nvPicPr>
            <p:cNvPr id="1108" name="Picture 1107">
              <a:extLst>
                <a:ext uri="{FF2B5EF4-FFF2-40B4-BE49-F238E27FC236}">
                  <a16:creationId xmlns:a16="http://schemas.microsoft.com/office/drawing/2014/main" id="{85DBE7BB-E6D4-13A1-E936-CDE76EAD3405}"/>
                </a:ext>
              </a:extLst>
            </p:cNvPr>
            <p:cNvPicPr>
              <a:picLocks noChangeAspect="1"/>
            </p:cNvPicPr>
            <p:nvPr/>
          </p:nvPicPr>
          <p:blipFill rotWithShape="1">
            <a:blip r:embed="rId6" cstate="screen">
              <a:clrChange>
                <a:clrFrom>
                  <a:srgbClr val="FFFFFF"/>
                </a:clrFrom>
                <a:clrTo>
                  <a:srgbClr val="FFFFFF">
                    <a:alpha val="0"/>
                  </a:srgbClr>
                </a:clrTo>
              </a:clrChange>
              <a:duotone>
                <a:prstClr val="black"/>
                <a:srgbClr val="000000">
                  <a:tint val="45000"/>
                  <a:satMod val="400000"/>
                </a:srgbClr>
              </a:duotone>
              <a:extLst>
                <a:ext uri="{28A0092B-C50C-407E-A947-70E740481C1C}">
                  <a14:useLocalDpi xmlns:a14="http://schemas.microsoft.com/office/drawing/2010/main" val="0"/>
                </a:ext>
              </a:extLst>
            </a:blip>
            <a:srcRect l="79693" t="56624" r="5001" b="35936"/>
            <a:stretch/>
          </p:blipFill>
          <p:spPr>
            <a:xfrm>
              <a:off x="4636121" y="4520870"/>
              <a:ext cx="694173" cy="477054"/>
            </a:xfrm>
            <a:prstGeom prst="rect">
              <a:avLst/>
            </a:prstGeom>
          </p:spPr>
        </p:pic>
        <p:pic>
          <p:nvPicPr>
            <p:cNvPr id="1109" name="Picture 1108">
              <a:extLst>
                <a:ext uri="{FF2B5EF4-FFF2-40B4-BE49-F238E27FC236}">
                  <a16:creationId xmlns:a16="http://schemas.microsoft.com/office/drawing/2014/main" id="{5E3DB8C8-3B97-D330-0950-5C34596D32C3}"/>
                </a:ext>
              </a:extLst>
            </p:cNvPr>
            <p:cNvPicPr>
              <a:picLocks noChangeAspect="1"/>
            </p:cNvPicPr>
            <p:nvPr/>
          </p:nvPicPr>
          <p:blipFill rotWithShape="1">
            <a:blip r:embed="rId6" cstate="screen">
              <a:clrChange>
                <a:clrFrom>
                  <a:srgbClr val="FFFFFF"/>
                </a:clrFrom>
                <a:clrTo>
                  <a:srgbClr val="FFFFFF">
                    <a:alpha val="0"/>
                  </a:srgbClr>
                </a:clrTo>
              </a:clrChange>
              <a:duotone>
                <a:prstClr val="black"/>
                <a:srgbClr val="000000">
                  <a:tint val="45000"/>
                  <a:satMod val="400000"/>
                </a:srgbClr>
              </a:duotone>
              <a:extLst>
                <a:ext uri="{28A0092B-C50C-407E-A947-70E740481C1C}">
                  <a14:useLocalDpi xmlns:a14="http://schemas.microsoft.com/office/drawing/2010/main" val="0"/>
                </a:ext>
              </a:extLst>
            </a:blip>
            <a:srcRect l="79693" t="56624" r="5001" b="35936"/>
            <a:stretch/>
          </p:blipFill>
          <p:spPr>
            <a:xfrm>
              <a:off x="5301353" y="4520870"/>
              <a:ext cx="694173" cy="477054"/>
            </a:xfrm>
            <a:prstGeom prst="rect">
              <a:avLst/>
            </a:prstGeom>
          </p:spPr>
        </p:pic>
        <p:pic>
          <p:nvPicPr>
            <p:cNvPr id="1110" name="Picture 1109">
              <a:extLst>
                <a:ext uri="{FF2B5EF4-FFF2-40B4-BE49-F238E27FC236}">
                  <a16:creationId xmlns:a16="http://schemas.microsoft.com/office/drawing/2014/main" id="{28821CC6-BBBC-691A-FBE2-22176BF3BE9B}"/>
                </a:ext>
              </a:extLst>
            </p:cNvPr>
            <p:cNvPicPr>
              <a:picLocks noChangeAspect="1"/>
            </p:cNvPicPr>
            <p:nvPr/>
          </p:nvPicPr>
          <p:blipFill rotWithShape="1">
            <a:blip r:embed="rId6" cstate="screen">
              <a:clrChange>
                <a:clrFrom>
                  <a:srgbClr val="FFFFFF"/>
                </a:clrFrom>
                <a:clrTo>
                  <a:srgbClr val="FFFFFF">
                    <a:alpha val="0"/>
                  </a:srgbClr>
                </a:clrTo>
              </a:clrChange>
              <a:duotone>
                <a:prstClr val="black"/>
                <a:srgbClr val="000000">
                  <a:tint val="45000"/>
                  <a:satMod val="400000"/>
                </a:srgbClr>
              </a:duotone>
              <a:extLst>
                <a:ext uri="{28A0092B-C50C-407E-A947-70E740481C1C}">
                  <a14:useLocalDpi xmlns:a14="http://schemas.microsoft.com/office/drawing/2010/main" val="0"/>
                </a:ext>
              </a:extLst>
            </a:blip>
            <a:srcRect l="79693" t="56624" r="5001" b="35936"/>
            <a:stretch/>
          </p:blipFill>
          <p:spPr>
            <a:xfrm>
              <a:off x="5966586" y="4515584"/>
              <a:ext cx="694173" cy="477054"/>
            </a:xfrm>
            <a:prstGeom prst="rect">
              <a:avLst/>
            </a:prstGeom>
          </p:spPr>
        </p:pic>
        <p:pic>
          <p:nvPicPr>
            <p:cNvPr id="1111" name="Picture 1110">
              <a:extLst>
                <a:ext uri="{FF2B5EF4-FFF2-40B4-BE49-F238E27FC236}">
                  <a16:creationId xmlns:a16="http://schemas.microsoft.com/office/drawing/2014/main" id="{748C3AA6-892A-A120-4BAE-56CE433451A4}"/>
                </a:ext>
              </a:extLst>
            </p:cNvPr>
            <p:cNvPicPr>
              <a:picLocks noChangeAspect="1"/>
            </p:cNvPicPr>
            <p:nvPr/>
          </p:nvPicPr>
          <p:blipFill rotWithShape="1">
            <a:blip r:embed="rId6" cstate="screen">
              <a:clrChange>
                <a:clrFrom>
                  <a:srgbClr val="FFFFFF"/>
                </a:clrFrom>
                <a:clrTo>
                  <a:srgbClr val="FFFFFF">
                    <a:alpha val="0"/>
                  </a:srgbClr>
                </a:clrTo>
              </a:clrChange>
              <a:duotone>
                <a:prstClr val="black"/>
                <a:srgbClr val="000000">
                  <a:tint val="45000"/>
                  <a:satMod val="400000"/>
                </a:srgbClr>
              </a:duotone>
              <a:extLst>
                <a:ext uri="{28A0092B-C50C-407E-A947-70E740481C1C}">
                  <a14:useLocalDpi xmlns:a14="http://schemas.microsoft.com/office/drawing/2010/main" val="0"/>
                </a:ext>
              </a:extLst>
            </a:blip>
            <a:srcRect l="79693" t="56624" r="5001" b="35936"/>
            <a:stretch/>
          </p:blipFill>
          <p:spPr>
            <a:xfrm>
              <a:off x="6631819" y="4515584"/>
              <a:ext cx="694173" cy="477054"/>
            </a:xfrm>
            <a:prstGeom prst="rect">
              <a:avLst/>
            </a:prstGeom>
          </p:spPr>
        </p:pic>
      </p:grpSp>
      <p:grpSp>
        <p:nvGrpSpPr>
          <p:cNvPr id="1112" name="Group 1111">
            <a:extLst>
              <a:ext uri="{FF2B5EF4-FFF2-40B4-BE49-F238E27FC236}">
                <a16:creationId xmlns:a16="http://schemas.microsoft.com/office/drawing/2014/main" id="{A969A2B9-4DFD-F79C-03E1-D4FF4897F2FB}"/>
              </a:ext>
            </a:extLst>
          </p:cNvPr>
          <p:cNvGrpSpPr/>
          <p:nvPr/>
        </p:nvGrpSpPr>
        <p:grpSpPr>
          <a:xfrm>
            <a:off x="3506194" y="3014136"/>
            <a:ext cx="2780307" cy="329021"/>
            <a:chOff x="3506194" y="2739816"/>
            <a:chExt cx="2780307" cy="329021"/>
          </a:xfrm>
        </p:grpSpPr>
        <p:sp>
          <p:nvSpPr>
            <p:cNvPr id="1113" name="Trapezoid 1112">
              <a:extLst>
                <a:ext uri="{FF2B5EF4-FFF2-40B4-BE49-F238E27FC236}">
                  <a16:creationId xmlns:a16="http://schemas.microsoft.com/office/drawing/2014/main" id="{A419D5D5-2F19-6419-3D92-1756F7B7A1A0}"/>
                </a:ext>
              </a:extLst>
            </p:cNvPr>
            <p:cNvSpPr/>
            <p:nvPr/>
          </p:nvSpPr>
          <p:spPr>
            <a:xfrm>
              <a:off x="3596510" y="2739816"/>
              <a:ext cx="2582518" cy="284556"/>
            </a:xfrm>
            <a:prstGeom prst="trapezoid">
              <a:avLst/>
            </a:prstGeom>
            <a:noFill/>
            <a:ln w="38100" cap="flat" cmpd="sng" algn="ctr">
              <a:solidFill>
                <a:srgbClr val="A3C6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14" name="Rectangle 1113">
              <a:extLst>
                <a:ext uri="{FF2B5EF4-FFF2-40B4-BE49-F238E27FC236}">
                  <a16:creationId xmlns:a16="http://schemas.microsoft.com/office/drawing/2014/main" id="{8FF54379-F73F-6D19-0CD9-1204C74079DB}"/>
                </a:ext>
              </a:extLst>
            </p:cNvPr>
            <p:cNvSpPr/>
            <p:nvPr/>
          </p:nvSpPr>
          <p:spPr>
            <a:xfrm>
              <a:off x="3506194" y="2870943"/>
              <a:ext cx="2780307" cy="197894"/>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sp>
        <p:nvSpPr>
          <p:cNvPr id="1115" name="TextBox 1114">
            <a:extLst>
              <a:ext uri="{FF2B5EF4-FFF2-40B4-BE49-F238E27FC236}">
                <a16:creationId xmlns:a16="http://schemas.microsoft.com/office/drawing/2014/main" id="{ED466B17-BD99-BDEE-2318-25B93558FA05}"/>
              </a:ext>
            </a:extLst>
          </p:cNvPr>
          <p:cNvSpPr txBox="1"/>
          <p:nvPr/>
        </p:nvSpPr>
        <p:spPr>
          <a:xfrm>
            <a:off x="7082899" y="3235814"/>
            <a:ext cx="3347391" cy="707886"/>
          </a:xfrm>
          <a:prstGeom prst="rect">
            <a:avLst/>
          </a:prstGeom>
        </p:spPr>
        <p:txBody>
          <a:bodyPr wrap="none" rtlCol="0" anchor="ctr" anchorCtr="0">
            <a:spAutoFit/>
          </a:bodyPr>
          <a:lstStyle/>
          <a:p>
            <a:r>
              <a:rPr lang="en-US" sz="2000" b="1">
                <a:solidFill>
                  <a:srgbClr val="F56E23"/>
                </a:solidFill>
                <a:latin typeface="Arial" panose="020B0604020202020204" pitchFamily="34" charset="0"/>
                <a:cs typeface="Arial" panose="020B0604020202020204" pitchFamily="34" charset="0"/>
              </a:rPr>
              <a:t>Over 400 </a:t>
            </a:r>
            <a:r>
              <a:rPr lang="en-US" sz="2000">
                <a:solidFill>
                  <a:srgbClr val="000000"/>
                </a:solidFill>
                <a:latin typeface="Arial" panose="020B0604020202020204" pitchFamily="34" charset="0"/>
                <a:cs typeface="Arial" panose="020B0604020202020204" pitchFamily="34" charset="0"/>
              </a:rPr>
              <a:t>daily reports and</a:t>
            </a:r>
            <a:br>
              <a:rPr lang="en-US" sz="2000">
                <a:solidFill>
                  <a:srgbClr val="000000"/>
                </a:solidFill>
                <a:latin typeface="Arial" panose="020B0604020202020204" pitchFamily="34" charset="0"/>
                <a:cs typeface="Arial" panose="020B0604020202020204" pitchFamily="34" charset="0"/>
              </a:rPr>
            </a:br>
            <a:r>
              <a:rPr lang="en-US" sz="2000">
                <a:solidFill>
                  <a:srgbClr val="000000"/>
                </a:solidFill>
                <a:latin typeface="Arial" panose="020B0604020202020204" pitchFamily="34" charset="0"/>
                <a:cs typeface="Arial" panose="020B0604020202020204" pitchFamily="34" charset="0"/>
              </a:rPr>
              <a:t>parameters files</a:t>
            </a:r>
            <a:endParaRPr lang="en-GB" sz="2000">
              <a:solidFill>
                <a:srgbClr val="000000"/>
              </a:solidFill>
              <a:latin typeface="Arial" panose="020B0604020202020204" pitchFamily="34" charset="0"/>
              <a:cs typeface="Arial" panose="020B0604020202020204" pitchFamily="34" charset="0"/>
            </a:endParaRPr>
          </a:p>
        </p:txBody>
      </p:sp>
      <p:grpSp>
        <p:nvGrpSpPr>
          <p:cNvPr id="1116" name="Group 1115">
            <a:extLst>
              <a:ext uri="{FF2B5EF4-FFF2-40B4-BE49-F238E27FC236}">
                <a16:creationId xmlns:a16="http://schemas.microsoft.com/office/drawing/2014/main" id="{D72A2BA1-7CF0-290B-EFB5-E4211F6F9F0F}"/>
              </a:ext>
            </a:extLst>
          </p:cNvPr>
          <p:cNvGrpSpPr/>
          <p:nvPr/>
        </p:nvGrpSpPr>
        <p:grpSpPr>
          <a:xfrm>
            <a:off x="3829571" y="3115335"/>
            <a:ext cx="2146534" cy="948845"/>
            <a:chOff x="3829571" y="2841015"/>
            <a:chExt cx="2146534" cy="948845"/>
          </a:xfrm>
        </p:grpSpPr>
        <p:pic>
          <p:nvPicPr>
            <p:cNvPr id="1117" name="Picture 2">
              <a:extLst>
                <a:ext uri="{FF2B5EF4-FFF2-40B4-BE49-F238E27FC236}">
                  <a16:creationId xmlns:a16="http://schemas.microsoft.com/office/drawing/2014/main" id="{BA19AC44-A06C-7F57-AA44-11691ADE7E0E}"/>
                </a:ext>
              </a:extLst>
            </p:cNvPr>
            <p:cNvPicPr>
              <a:picLocks noChangeAspect="1" noChangeArrowheads="1"/>
            </p:cNvPicPr>
            <p:nvPr/>
          </p:nvPicPr>
          <p:blipFill rotWithShape="1">
            <a:blip r:embed="rId7" cstate="screen">
              <a:clrChange>
                <a:clrFrom>
                  <a:srgbClr val="FFFFFF"/>
                </a:clrFrom>
                <a:clrTo>
                  <a:srgbClr val="FFFFFF">
                    <a:alpha val="0"/>
                  </a:srgbClr>
                </a:clrTo>
              </a:clrChange>
              <a:duotone>
                <a:prstClr val="black"/>
                <a:srgbClr val="595959">
                  <a:tint val="45000"/>
                  <a:satMod val="400000"/>
                </a:srgbClr>
              </a:duotone>
              <a:extLst>
                <a:ext uri="{BEBA8EAE-BF5A-486C-A8C5-ECC9F3942E4B}">
                  <a14:imgProps xmlns:a14="http://schemas.microsoft.com/office/drawing/2010/main">
                    <a14:imgLayer r:embed="rId8">
                      <a14:imgEffect>
                        <a14:backgroundRemoval t="61733" b="75113" l="59780" r="66099">
                          <a14:foregroundMark x1="63107" y1="67551" x2="63107" y2="67551"/>
                          <a14:foregroundMark x1="63151" y1="63503" x2="63151" y2="63503"/>
                          <a14:foregroundMark x1="63019" y1="63433" x2="63019" y2="63433"/>
                          <a14:foregroundMark x1="62886" y1="69505" x2="62886" y2="69505"/>
                          <a14:foregroundMark x1="63504" y1="70272" x2="63504" y2="70272"/>
                          <a14:foregroundMark x1="62401" y1="70551" x2="62401" y2="70551"/>
                          <a14:foregroundMark x1="60856" y1="64759" x2="60856" y2="64759"/>
                          <a14:backgroundMark x1="63744" y1="68922" x2="63744" y2="68922"/>
                        </a14:backgroundRemoval>
                      </a14:imgEffect>
                    </a14:imgLayer>
                  </a14:imgProps>
                </a:ext>
                <a:ext uri="{28A0092B-C50C-407E-A947-70E740481C1C}">
                  <a14:useLocalDpi xmlns:a14="http://schemas.microsoft.com/office/drawing/2010/main" val="0"/>
                </a:ext>
              </a:extLst>
            </a:blip>
            <a:srcRect l="58990" t="60060" r="33111" b="23214"/>
            <a:stretch/>
          </p:blipFill>
          <p:spPr bwMode="auto">
            <a:xfrm>
              <a:off x="5266971" y="2841015"/>
              <a:ext cx="709134" cy="948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8" name="Picture 2">
              <a:extLst>
                <a:ext uri="{FF2B5EF4-FFF2-40B4-BE49-F238E27FC236}">
                  <a16:creationId xmlns:a16="http://schemas.microsoft.com/office/drawing/2014/main" id="{E7E3F2C6-A17B-107F-88C0-47661DE2D8CA}"/>
                </a:ext>
              </a:extLst>
            </p:cNvPr>
            <p:cNvPicPr>
              <a:picLocks noChangeAspect="1" noChangeArrowheads="1"/>
            </p:cNvPicPr>
            <p:nvPr/>
          </p:nvPicPr>
          <p:blipFill rotWithShape="1">
            <a:blip r:embed="rId7" cstate="screen">
              <a:clrChange>
                <a:clrFrom>
                  <a:srgbClr val="FFFFFF"/>
                </a:clrFrom>
                <a:clrTo>
                  <a:srgbClr val="FFFFFF">
                    <a:alpha val="0"/>
                  </a:srgbClr>
                </a:clrTo>
              </a:clrChange>
              <a:duotone>
                <a:prstClr val="black"/>
                <a:srgbClr val="595959">
                  <a:tint val="45000"/>
                  <a:satMod val="400000"/>
                </a:srgbClr>
              </a:duotone>
              <a:extLst>
                <a:ext uri="{BEBA8EAE-BF5A-486C-A8C5-ECC9F3942E4B}">
                  <a14:imgProps xmlns:a14="http://schemas.microsoft.com/office/drawing/2010/main">
                    <a14:imgLayer r:embed="rId8">
                      <a14:imgEffect>
                        <a14:backgroundRemoval t="61733" b="75113" l="59780" r="66099">
                          <a14:foregroundMark x1="63107" y1="67551" x2="63107" y2="67551"/>
                          <a14:foregroundMark x1="63151" y1="63503" x2="63151" y2="63503"/>
                          <a14:foregroundMark x1="63019" y1="63433" x2="63019" y2="63433"/>
                          <a14:foregroundMark x1="62886" y1="69505" x2="62886" y2="69505"/>
                          <a14:foregroundMark x1="63504" y1="70272" x2="63504" y2="70272"/>
                          <a14:foregroundMark x1="62401" y1="70551" x2="62401" y2="70551"/>
                          <a14:foregroundMark x1="60856" y1="64759" x2="60856" y2="64759"/>
                          <a14:backgroundMark x1="63682" y1="68627" x2="63682" y2="68627"/>
                        </a14:backgroundRemoval>
                      </a14:imgEffect>
                    </a14:imgLayer>
                  </a14:imgProps>
                </a:ext>
                <a:ext uri="{28A0092B-C50C-407E-A947-70E740481C1C}">
                  <a14:useLocalDpi xmlns:a14="http://schemas.microsoft.com/office/drawing/2010/main" val="0"/>
                </a:ext>
              </a:extLst>
            </a:blip>
            <a:srcRect l="58990" t="60060" r="33111" b="23214"/>
            <a:stretch/>
          </p:blipFill>
          <p:spPr bwMode="auto">
            <a:xfrm>
              <a:off x="4548271" y="2841015"/>
              <a:ext cx="709134" cy="948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9" name="Picture 2">
              <a:extLst>
                <a:ext uri="{FF2B5EF4-FFF2-40B4-BE49-F238E27FC236}">
                  <a16:creationId xmlns:a16="http://schemas.microsoft.com/office/drawing/2014/main" id="{A55072AA-2A63-3504-FF3E-8FB5D3371DC1}"/>
                </a:ext>
              </a:extLst>
            </p:cNvPr>
            <p:cNvPicPr>
              <a:picLocks noChangeAspect="1" noChangeArrowheads="1"/>
            </p:cNvPicPr>
            <p:nvPr/>
          </p:nvPicPr>
          <p:blipFill rotWithShape="1">
            <a:blip r:embed="rId7" cstate="screen">
              <a:clrChange>
                <a:clrFrom>
                  <a:srgbClr val="FFFFFF"/>
                </a:clrFrom>
                <a:clrTo>
                  <a:srgbClr val="FFFFFF">
                    <a:alpha val="0"/>
                  </a:srgbClr>
                </a:clrTo>
              </a:clrChange>
              <a:duotone>
                <a:prstClr val="black"/>
                <a:srgbClr val="595959">
                  <a:tint val="45000"/>
                  <a:satMod val="400000"/>
                </a:srgbClr>
              </a:duotone>
              <a:extLst>
                <a:ext uri="{BEBA8EAE-BF5A-486C-A8C5-ECC9F3942E4B}">
                  <a14:imgProps xmlns:a14="http://schemas.microsoft.com/office/drawing/2010/main">
                    <a14:imgLayer r:embed="rId8">
                      <a14:imgEffect>
                        <a14:backgroundRemoval t="61733" b="75113" l="59780" r="66099">
                          <a14:foregroundMark x1="63107" y1="67551" x2="63107" y2="67551"/>
                          <a14:foregroundMark x1="63151" y1="63503" x2="63151" y2="63503"/>
                          <a14:foregroundMark x1="63019" y1="63433" x2="63019" y2="63433"/>
                          <a14:foregroundMark x1="62886" y1="69505" x2="62886" y2="69505"/>
                          <a14:foregroundMark x1="63504" y1="70272" x2="63504" y2="70272"/>
                          <a14:foregroundMark x1="62401" y1="70551" x2="62401" y2="70551"/>
                          <a14:foregroundMark x1="60856" y1="64759" x2="60856" y2="64759"/>
                          <a14:backgroundMark x1="63433" y1="68725" x2="63433" y2="68725"/>
                          <a14:backgroundMark x1="63308" y1="68333" x2="63308" y2="68333"/>
                        </a14:backgroundRemoval>
                      </a14:imgEffect>
                    </a14:imgLayer>
                  </a14:imgProps>
                </a:ext>
                <a:ext uri="{28A0092B-C50C-407E-A947-70E740481C1C}">
                  <a14:useLocalDpi xmlns:a14="http://schemas.microsoft.com/office/drawing/2010/main" val="0"/>
                </a:ext>
              </a:extLst>
            </a:blip>
            <a:srcRect l="58990" t="60060" r="33111" b="23214"/>
            <a:stretch/>
          </p:blipFill>
          <p:spPr bwMode="auto">
            <a:xfrm>
              <a:off x="3829571" y="2841015"/>
              <a:ext cx="709134" cy="948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0" name="TextBox 1119">
            <a:extLst>
              <a:ext uri="{FF2B5EF4-FFF2-40B4-BE49-F238E27FC236}">
                <a16:creationId xmlns:a16="http://schemas.microsoft.com/office/drawing/2014/main" id="{669FD902-6C45-CF58-DDA3-78F0B19F6CE5}"/>
              </a:ext>
            </a:extLst>
          </p:cNvPr>
          <p:cNvSpPr txBox="1"/>
          <p:nvPr/>
        </p:nvSpPr>
        <p:spPr>
          <a:xfrm>
            <a:off x="7082899" y="4453259"/>
            <a:ext cx="3163045" cy="400110"/>
          </a:xfrm>
          <a:prstGeom prst="rect">
            <a:avLst/>
          </a:prstGeom>
        </p:spPr>
        <p:txBody>
          <a:bodyPr wrap="none" rtlCol="0" anchor="ctr" anchorCtr="0">
            <a:spAutoFit/>
          </a:bodyPr>
          <a:lstStyle/>
          <a:p>
            <a:r>
              <a:rPr lang="en-US" sz="2000" b="1" dirty="0">
                <a:solidFill>
                  <a:srgbClr val="F56E23"/>
                </a:solidFill>
                <a:latin typeface="Arial" panose="020B0604020202020204" pitchFamily="34" charset="0"/>
                <a:cs typeface="Arial" panose="020B0604020202020204" pitchFamily="34" charset="0"/>
              </a:rPr>
              <a:t>2900</a:t>
            </a:r>
            <a:r>
              <a:rPr lang="en-US" sz="2000" dirty="0">
                <a:solidFill>
                  <a:srgbClr val="F56E23"/>
                </a:solidFill>
                <a:latin typeface="Arial" panose="020B0604020202020204" pitchFamily="34" charset="0"/>
                <a:cs typeface="Arial" panose="020B0604020202020204" pitchFamily="34" charset="0"/>
              </a:rPr>
              <a:t> </a:t>
            </a:r>
            <a:r>
              <a:rPr lang="en-US" sz="2000" dirty="0">
                <a:solidFill>
                  <a:srgbClr val="000000"/>
                </a:solidFill>
                <a:latin typeface="Arial" panose="020B0604020202020204" pitchFamily="34" charset="0"/>
                <a:cs typeface="Arial" panose="020B0604020202020204" pitchFamily="34" charset="0"/>
              </a:rPr>
              <a:t>regulated equipment</a:t>
            </a:r>
          </a:p>
        </p:txBody>
      </p:sp>
      <p:grpSp>
        <p:nvGrpSpPr>
          <p:cNvPr id="1121" name="Group 1120">
            <a:extLst>
              <a:ext uri="{FF2B5EF4-FFF2-40B4-BE49-F238E27FC236}">
                <a16:creationId xmlns:a16="http://schemas.microsoft.com/office/drawing/2014/main" id="{FCCE6D6F-7E90-9FAA-A28C-F754E83CE95F}"/>
              </a:ext>
            </a:extLst>
          </p:cNvPr>
          <p:cNvGrpSpPr/>
          <p:nvPr/>
        </p:nvGrpSpPr>
        <p:grpSpPr>
          <a:xfrm>
            <a:off x="3391105" y="4303478"/>
            <a:ext cx="2982199" cy="699672"/>
            <a:chOff x="3391105" y="4029158"/>
            <a:chExt cx="2982199" cy="699672"/>
          </a:xfrm>
        </p:grpSpPr>
        <p:pic>
          <p:nvPicPr>
            <p:cNvPr id="1122" name="Picture 1121">
              <a:extLst>
                <a:ext uri="{FF2B5EF4-FFF2-40B4-BE49-F238E27FC236}">
                  <a16:creationId xmlns:a16="http://schemas.microsoft.com/office/drawing/2014/main" id="{8A67179C-E80F-105B-68A5-D69864461CFD}"/>
                </a:ext>
              </a:extLst>
            </p:cNvPr>
            <p:cNvPicPr>
              <a:picLocks noChangeAspect="1"/>
            </p:cNvPicPr>
            <p:nvPr/>
          </p:nvPicPr>
          <p:blipFill rotWithShape="1">
            <a:blip r:embed="rId9" cstate="screen">
              <a:clrChange>
                <a:clrFrom>
                  <a:srgbClr val="FFFFFF"/>
                </a:clrFrom>
                <a:clrTo>
                  <a:srgbClr val="FFFFFF">
                    <a:alpha val="0"/>
                  </a:srgbClr>
                </a:clrTo>
              </a:clrChange>
              <a:grayscl/>
              <a:extLst>
                <a:ext uri="{28A0092B-C50C-407E-A947-70E740481C1C}">
                  <a14:useLocalDpi xmlns:a14="http://schemas.microsoft.com/office/drawing/2010/main" val="0"/>
                </a:ext>
              </a:extLst>
            </a:blip>
            <a:srcRect l="4737" r="79354" b="78147"/>
            <a:stretch/>
          </p:blipFill>
          <p:spPr>
            <a:xfrm>
              <a:off x="4135484" y="4029158"/>
              <a:ext cx="749061" cy="699672"/>
            </a:xfrm>
            <a:prstGeom prst="rect">
              <a:avLst/>
            </a:prstGeom>
          </p:spPr>
        </p:pic>
        <p:pic>
          <p:nvPicPr>
            <p:cNvPr id="1123" name="Picture 1122">
              <a:extLst>
                <a:ext uri="{FF2B5EF4-FFF2-40B4-BE49-F238E27FC236}">
                  <a16:creationId xmlns:a16="http://schemas.microsoft.com/office/drawing/2014/main" id="{8B468820-CF90-39C6-534D-11ED26F47F9F}"/>
                </a:ext>
              </a:extLst>
            </p:cNvPr>
            <p:cNvPicPr>
              <a:picLocks noChangeAspect="1"/>
            </p:cNvPicPr>
            <p:nvPr/>
          </p:nvPicPr>
          <p:blipFill rotWithShape="1">
            <a:blip r:embed="rId9" cstate="screen">
              <a:clrChange>
                <a:clrFrom>
                  <a:srgbClr val="FFFFFF"/>
                </a:clrFrom>
                <a:clrTo>
                  <a:srgbClr val="FFFFFF">
                    <a:alpha val="0"/>
                  </a:srgbClr>
                </a:clrTo>
              </a:clrChange>
              <a:grayscl/>
              <a:extLst>
                <a:ext uri="{28A0092B-C50C-407E-A947-70E740481C1C}">
                  <a14:useLocalDpi xmlns:a14="http://schemas.microsoft.com/office/drawing/2010/main" val="0"/>
                </a:ext>
              </a:extLst>
            </a:blip>
            <a:srcRect l="4737" r="79354" b="78147"/>
            <a:stretch/>
          </p:blipFill>
          <p:spPr>
            <a:xfrm>
              <a:off x="4879863" y="4029158"/>
              <a:ext cx="749061" cy="699672"/>
            </a:xfrm>
            <a:prstGeom prst="rect">
              <a:avLst/>
            </a:prstGeom>
          </p:spPr>
        </p:pic>
        <p:pic>
          <p:nvPicPr>
            <p:cNvPr id="1124" name="Picture 1123">
              <a:extLst>
                <a:ext uri="{FF2B5EF4-FFF2-40B4-BE49-F238E27FC236}">
                  <a16:creationId xmlns:a16="http://schemas.microsoft.com/office/drawing/2014/main" id="{283F4C74-E10C-DE65-BA58-B8C24AF874AC}"/>
                </a:ext>
              </a:extLst>
            </p:cNvPr>
            <p:cNvPicPr>
              <a:picLocks noChangeAspect="1"/>
            </p:cNvPicPr>
            <p:nvPr/>
          </p:nvPicPr>
          <p:blipFill rotWithShape="1">
            <a:blip r:embed="rId9" cstate="screen">
              <a:clrChange>
                <a:clrFrom>
                  <a:srgbClr val="FFFFFF"/>
                </a:clrFrom>
                <a:clrTo>
                  <a:srgbClr val="FFFFFF">
                    <a:alpha val="0"/>
                  </a:srgbClr>
                </a:clrTo>
              </a:clrChange>
              <a:grayscl/>
              <a:extLst>
                <a:ext uri="{28A0092B-C50C-407E-A947-70E740481C1C}">
                  <a14:useLocalDpi xmlns:a14="http://schemas.microsoft.com/office/drawing/2010/main" val="0"/>
                </a:ext>
              </a:extLst>
            </a:blip>
            <a:srcRect l="4737" r="79354" b="78147"/>
            <a:stretch/>
          </p:blipFill>
          <p:spPr>
            <a:xfrm>
              <a:off x="5624243" y="4029158"/>
              <a:ext cx="749061" cy="699672"/>
            </a:xfrm>
            <a:prstGeom prst="rect">
              <a:avLst/>
            </a:prstGeom>
          </p:spPr>
        </p:pic>
        <p:pic>
          <p:nvPicPr>
            <p:cNvPr id="1125" name="Picture 1124">
              <a:extLst>
                <a:ext uri="{FF2B5EF4-FFF2-40B4-BE49-F238E27FC236}">
                  <a16:creationId xmlns:a16="http://schemas.microsoft.com/office/drawing/2014/main" id="{2EAC0283-39A7-E821-63E3-A2ABFBD305FB}"/>
                </a:ext>
              </a:extLst>
            </p:cNvPr>
            <p:cNvPicPr>
              <a:picLocks noChangeAspect="1"/>
            </p:cNvPicPr>
            <p:nvPr/>
          </p:nvPicPr>
          <p:blipFill rotWithShape="1">
            <a:blip r:embed="rId9" cstate="screen">
              <a:clrChange>
                <a:clrFrom>
                  <a:srgbClr val="FFFFFF"/>
                </a:clrFrom>
                <a:clrTo>
                  <a:srgbClr val="FFFFFF">
                    <a:alpha val="0"/>
                  </a:srgbClr>
                </a:clrTo>
              </a:clrChange>
              <a:grayscl/>
              <a:extLst>
                <a:ext uri="{28A0092B-C50C-407E-A947-70E740481C1C}">
                  <a14:useLocalDpi xmlns:a14="http://schemas.microsoft.com/office/drawing/2010/main" val="0"/>
                </a:ext>
              </a:extLst>
            </a:blip>
            <a:srcRect l="4737" r="79354" b="78147"/>
            <a:stretch/>
          </p:blipFill>
          <p:spPr>
            <a:xfrm>
              <a:off x="3391105" y="4029158"/>
              <a:ext cx="749061" cy="699672"/>
            </a:xfrm>
            <a:prstGeom prst="rect">
              <a:avLst/>
            </a:prstGeom>
          </p:spPr>
        </p:pic>
      </p:grpSp>
    </p:spTree>
    <p:extLst>
      <p:ext uri="{BB962C8B-B14F-4D97-AF65-F5344CB8AC3E}">
        <p14:creationId xmlns:p14="http://schemas.microsoft.com/office/powerpoint/2010/main" val="2083030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95BF2-65C4-6820-7669-65B7DB0E21C5}"/>
              </a:ext>
            </a:extLst>
          </p:cNvPr>
          <p:cNvSpPr>
            <a:spLocks noGrp="1"/>
          </p:cNvSpPr>
          <p:nvPr>
            <p:ph type="title"/>
          </p:nvPr>
        </p:nvSpPr>
        <p:spPr>
          <a:xfrm>
            <a:off x="407988" y="221954"/>
            <a:ext cx="9011924" cy="341632"/>
          </a:xfrm>
        </p:spPr>
        <p:txBody>
          <a:bodyPr/>
          <a:lstStyle/>
          <a:p>
            <a:r>
              <a:rPr lang="en-US" sz="1800" b="1">
                <a:latin typeface="Open Sans" panose="020B0606030504020204" pitchFamily="34" charset="0"/>
                <a:ea typeface="Open Sans" panose="020B0606030504020204" pitchFamily="34" charset="0"/>
                <a:cs typeface="Open Sans" panose="020B0606030504020204" pitchFamily="34" charset="0"/>
              </a:rPr>
              <a:t>Example of Metering Spreadsheets</a:t>
            </a:r>
            <a:endParaRPr lang="en-US" sz="1800" b="1" i="1">
              <a:latin typeface="Open Sans" panose="020B0606030504020204" pitchFamily="34" charset="0"/>
              <a:ea typeface="Open Sans" panose="020B0606030504020204" pitchFamily="34" charset="0"/>
              <a:cs typeface="Open Sans" panose="020B0606030504020204" pitchFamily="34" charset="0"/>
            </a:endParaRPr>
          </a:p>
        </p:txBody>
      </p:sp>
      <p:sp>
        <p:nvSpPr>
          <p:cNvPr id="3" name="Footer Placeholder 2">
            <a:extLst>
              <a:ext uri="{FF2B5EF4-FFF2-40B4-BE49-F238E27FC236}">
                <a16:creationId xmlns:a16="http://schemas.microsoft.com/office/drawing/2014/main" id="{A5EA6546-4AAE-4745-7352-94E464B998E5}"/>
              </a:ext>
            </a:extLst>
          </p:cNvPr>
          <p:cNvSpPr>
            <a:spLocks noGrp="1"/>
          </p:cNvSpPr>
          <p:nvPr>
            <p:ph type="ftr" sz="quarter" idx="10"/>
          </p:nvPr>
        </p:nvSpPr>
        <p:spPr/>
        <p:txBody>
          <a:bodyPr/>
          <a:lstStyle/>
          <a:p>
            <a:r>
              <a:rPr lang="fr-FR"/>
              <a:t>© SBM Offshore 2023. All rights reserved. www.sbmoffshore.com</a:t>
            </a:r>
          </a:p>
        </p:txBody>
      </p:sp>
      <p:sp>
        <p:nvSpPr>
          <p:cNvPr id="4" name="Slide Number Placeholder 3">
            <a:extLst>
              <a:ext uri="{FF2B5EF4-FFF2-40B4-BE49-F238E27FC236}">
                <a16:creationId xmlns:a16="http://schemas.microsoft.com/office/drawing/2014/main" id="{3D62D6A0-8A8C-436A-A4FA-BE18C0D39ED7}"/>
              </a:ext>
            </a:extLst>
          </p:cNvPr>
          <p:cNvSpPr>
            <a:spLocks noGrp="1"/>
          </p:cNvSpPr>
          <p:nvPr>
            <p:ph type="sldNum" sz="quarter" idx="11"/>
          </p:nvPr>
        </p:nvSpPr>
        <p:spPr/>
        <p:txBody>
          <a:bodyPr/>
          <a:lstStyle/>
          <a:p>
            <a:fld id="{B07B8046-5099-5A4D-8E74-E863D84FE29A}" type="slidenum">
              <a:rPr lang="fr-FR" smtClean="0"/>
              <a:pPr/>
              <a:t>27</a:t>
            </a:fld>
            <a:endParaRPr lang="fr-FR"/>
          </a:p>
        </p:txBody>
      </p:sp>
      <p:pic>
        <p:nvPicPr>
          <p:cNvPr id="12" name="Picture 11" descr="A screenshot of a computer&#10;&#10;Description automatically generated">
            <a:extLst>
              <a:ext uri="{FF2B5EF4-FFF2-40B4-BE49-F238E27FC236}">
                <a16:creationId xmlns:a16="http://schemas.microsoft.com/office/drawing/2014/main" id="{7D2DFFD6-02A0-872D-CE19-5BD941E58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53" y="794239"/>
            <a:ext cx="6395606" cy="321698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62955E8-5B59-0CF7-091C-3FDECF758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1014" y="2753446"/>
            <a:ext cx="6395606" cy="3997253"/>
          </a:xfrm>
          <a:prstGeom prst="rect">
            <a:avLst/>
          </a:prstGeom>
        </p:spPr>
      </p:pic>
      <p:sp>
        <p:nvSpPr>
          <p:cNvPr id="17" name="TextBox 16">
            <a:extLst>
              <a:ext uri="{FF2B5EF4-FFF2-40B4-BE49-F238E27FC236}">
                <a16:creationId xmlns:a16="http://schemas.microsoft.com/office/drawing/2014/main" id="{F50DD338-B75C-62EF-6CD3-D16CE0E572ED}"/>
              </a:ext>
            </a:extLst>
          </p:cNvPr>
          <p:cNvSpPr txBox="1"/>
          <p:nvPr/>
        </p:nvSpPr>
        <p:spPr>
          <a:xfrm>
            <a:off x="6497859" y="1072345"/>
            <a:ext cx="5508761" cy="461665"/>
          </a:xfrm>
          <a:prstGeom prst="rect">
            <a:avLst/>
          </a:prstGeom>
          <a:noFill/>
        </p:spPr>
        <p:txBody>
          <a:bodyPr wrap="square" rtlCol="0">
            <a:spAutoFit/>
          </a:bodyPr>
          <a:lstStyle/>
          <a:p>
            <a:pPr algn="l"/>
            <a:r>
              <a:rPr lang="en-US" sz="1200">
                <a:solidFill>
                  <a:srgbClr val="6463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Tools developed in-house to help engineers on the day to day work, assisting filtering, data entering and IFS integration</a:t>
            </a:r>
            <a:endParaRPr lang="en-US" sz="1200">
              <a:solidFill>
                <a:srgbClr val="64636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02370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95BF2-65C4-6820-7669-65B7DB0E21C5}"/>
              </a:ext>
            </a:extLst>
          </p:cNvPr>
          <p:cNvSpPr>
            <a:spLocks noGrp="1"/>
          </p:cNvSpPr>
          <p:nvPr>
            <p:ph type="title"/>
          </p:nvPr>
        </p:nvSpPr>
        <p:spPr>
          <a:xfrm>
            <a:off x="407988" y="221954"/>
            <a:ext cx="9011924" cy="341632"/>
          </a:xfrm>
        </p:spPr>
        <p:txBody>
          <a:bodyPr/>
          <a:lstStyle/>
          <a:p>
            <a:r>
              <a:rPr lang="en-US" sz="1800" b="1">
                <a:latin typeface="Open Sans" panose="020B0606030504020204" pitchFamily="34" charset="0"/>
                <a:ea typeface="Open Sans" panose="020B0606030504020204" pitchFamily="34" charset="0"/>
                <a:cs typeface="Open Sans" panose="020B0606030504020204" pitchFamily="34" charset="0"/>
              </a:rPr>
              <a:t>Example of Metering Spreadsheets</a:t>
            </a:r>
            <a:endParaRPr lang="en-US" sz="1800" b="1" i="1">
              <a:latin typeface="Open Sans" panose="020B0606030504020204" pitchFamily="34" charset="0"/>
              <a:ea typeface="Open Sans" panose="020B0606030504020204" pitchFamily="34" charset="0"/>
              <a:cs typeface="Open Sans" panose="020B0606030504020204" pitchFamily="34" charset="0"/>
            </a:endParaRPr>
          </a:p>
        </p:txBody>
      </p:sp>
      <p:sp>
        <p:nvSpPr>
          <p:cNvPr id="3" name="Footer Placeholder 2">
            <a:extLst>
              <a:ext uri="{FF2B5EF4-FFF2-40B4-BE49-F238E27FC236}">
                <a16:creationId xmlns:a16="http://schemas.microsoft.com/office/drawing/2014/main" id="{A5EA6546-4AAE-4745-7352-94E464B998E5}"/>
              </a:ext>
            </a:extLst>
          </p:cNvPr>
          <p:cNvSpPr>
            <a:spLocks noGrp="1"/>
          </p:cNvSpPr>
          <p:nvPr>
            <p:ph type="ftr" sz="quarter" idx="10"/>
          </p:nvPr>
        </p:nvSpPr>
        <p:spPr/>
        <p:txBody>
          <a:bodyPr/>
          <a:lstStyle/>
          <a:p>
            <a:r>
              <a:rPr lang="fr-FR"/>
              <a:t>© SBM Offshore 2023. All rights reserved. www.sbmoffshore.com</a:t>
            </a:r>
          </a:p>
        </p:txBody>
      </p:sp>
      <p:sp>
        <p:nvSpPr>
          <p:cNvPr id="4" name="Slide Number Placeholder 3">
            <a:extLst>
              <a:ext uri="{FF2B5EF4-FFF2-40B4-BE49-F238E27FC236}">
                <a16:creationId xmlns:a16="http://schemas.microsoft.com/office/drawing/2014/main" id="{3D62D6A0-8A8C-436A-A4FA-BE18C0D39ED7}"/>
              </a:ext>
            </a:extLst>
          </p:cNvPr>
          <p:cNvSpPr>
            <a:spLocks noGrp="1"/>
          </p:cNvSpPr>
          <p:nvPr>
            <p:ph type="sldNum" sz="quarter" idx="11"/>
          </p:nvPr>
        </p:nvSpPr>
        <p:spPr/>
        <p:txBody>
          <a:bodyPr/>
          <a:lstStyle/>
          <a:p>
            <a:fld id="{B07B8046-5099-5A4D-8E74-E863D84FE29A}" type="slidenum">
              <a:rPr lang="fr-FR" smtClean="0"/>
              <a:pPr/>
              <a:t>28</a:t>
            </a:fld>
            <a:endParaRPr lang="fr-FR"/>
          </a:p>
        </p:txBody>
      </p:sp>
      <p:sp>
        <p:nvSpPr>
          <p:cNvPr id="17" name="TextBox 16">
            <a:extLst>
              <a:ext uri="{FF2B5EF4-FFF2-40B4-BE49-F238E27FC236}">
                <a16:creationId xmlns:a16="http://schemas.microsoft.com/office/drawing/2014/main" id="{F50DD338-B75C-62EF-6CD3-D16CE0E572ED}"/>
              </a:ext>
            </a:extLst>
          </p:cNvPr>
          <p:cNvSpPr txBox="1"/>
          <p:nvPr/>
        </p:nvSpPr>
        <p:spPr>
          <a:xfrm>
            <a:off x="6497858" y="804121"/>
            <a:ext cx="5508761" cy="276999"/>
          </a:xfrm>
          <a:prstGeom prst="rect">
            <a:avLst/>
          </a:prstGeom>
          <a:noFill/>
        </p:spPr>
        <p:txBody>
          <a:bodyPr wrap="square" rtlCol="0">
            <a:spAutoFit/>
          </a:bodyPr>
          <a:lstStyle/>
          <a:p>
            <a:pPr algn="l"/>
            <a:r>
              <a:rPr lang="en-US" sz="1200" err="1">
                <a:solidFill>
                  <a:srgbClr val="646363"/>
                </a:solidFill>
                <a:latin typeface="Open Sans" panose="020B0606030504020204" pitchFamily="34" charset="0"/>
                <a:ea typeface="Open Sans" panose="020B0606030504020204" pitchFamily="34" charset="0"/>
                <a:cs typeface="Open Sans" panose="020B0606030504020204" pitchFamily="34" charset="0"/>
              </a:rPr>
              <a:t>hhh</a:t>
            </a:r>
            <a:endParaRPr lang="en-US" sz="1200">
              <a:solidFill>
                <a:srgbClr val="64636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C9BE8CC7-8166-7CE3-B672-5B017F2C6B94}"/>
              </a:ext>
            </a:extLst>
          </p:cNvPr>
          <p:cNvPicPr>
            <a:picLocks noChangeAspect="1"/>
          </p:cNvPicPr>
          <p:nvPr/>
        </p:nvPicPr>
        <p:blipFill>
          <a:blip r:embed="rId3"/>
          <a:stretch>
            <a:fillRect/>
          </a:stretch>
        </p:blipFill>
        <p:spPr>
          <a:xfrm>
            <a:off x="85344" y="942620"/>
            <a:ext cx="10308336" cy="3005758"/>
          </a:xfrm>
          <a:prstGeom prst="rect">
            <a:avLst/>
          </a:prstGeom>
        </p:spPr>
      </p:pic>
      <p:pic>
        <p:nvPicPr>
          <p:cNvPr id="8" name="Picture 7">
            <a:extLst>
              <a:ext uri="{FF2B5EF4-FFF2-40B4-BE49-F238E27FC236}">
                <a16:creationId xmlns:a16="http://schemas.microsoft.com/office/drawing/2014/main" id="{CD7640C6-60F0-99C9-5D50-02B77FE9AB85}"/>
              </a:ext>
            </a:extLst>
          </p:cNvPr>
          <p:cNvPicPr>
            <a:picLocks noChangeAspect="1"/>
          </p:cNvPicPr>
          <p:nvPr/>
        </p:nvPicPr>
        <p:blipFill>
          <a:blip r:embed="rId4"/>
          <a:stretch>
            <a:fillRect/>
          </a:stretch>
        </p:blipFill>
        <p:spPr>
          <a:xfrm>
            <a:off x="2980944" y="3067216"/>
            <a:ext cx="9076944" cy="3143476"/>
          </a:xfrm>
          <a:prstGeom prst="rect">
            <a:avLst/>
          </a:prstGeom>
        </p:spPr>
      </p:pic>
      <p:sp>
        <p:nvSpPr>
          <p:cNvPr id="9" name="TextBox 8">
            <a:extLst>
              <a:ext uri="{FF2B5EF4-FFF2-40B4-BE49-F238E27FC236}">
                <a16:creationId xmlns:a16="http://schemas.microsoft.com/office/drawing/2014/main" id="{AF1ED213-45A3-2B3D-6FAB-CC9800218E2E}"/>
              </a:ext>
            </a:extLst>
          </p:cNvPr>
          <p:cNvSpPr txBox="1"/>
          <p:nvPr/>
        </p:nvSpPr>
        <p:spPr>
          <a:xfrm>
            <a:off x="134113" y="4096579"/>
            <a:ext cx="2718816" cy="646331"/>
          </a:xfrm>
          <a:prstGeom prst="rect">
            <a:avLst/>
          </a:prstGeom>
          <a:noFill/>
        </p:spPr>
        <p:txBody>
          <a:bodyPr wrap="square" rtlCol="0">
            <a:spAutoFit/>
          </a:bodyPr>
          <a:lstStyle/>
          <a:p>
            <a:pPr algn="l"/>
            <a:r>
              <a:rPr lang="en-US" sz="1200">
                <a:solidFill>
                  <a:srgbClr val="6463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Gas/Oil sampling control and forecast for each regulatory activity over next 14 days</a:t>
            </a:r>
            <a:endParaRPr lang="en-US" sz="1200">
              <a:solidFill>
                <a:srgbClr val="64636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87780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95BF2-65C4-6820-7669-65B7DB0E21C5}"/>
              </a:ext>
            </a:extLst>
          </p:cNvPr>
          <p:cNvSpPr>
            <a:spLocks noGrp="1"/>
          </p:cNvSpPr>
          <p:nvPr>
            <p:ph type="title"/>
          </p:nvPr>
        </p:nvSpPr>
        <p:spPr>
          <a:xfrm>
            <a:off x="407988" y="221954"/>
            <a:ext cx="9011924" cy="341632"/>
          </a:xfrm>
        </p:spPr>
        <p:txBody>
          <a:bodyPr/>
          <a:lstStyle/>
          <a:p>
            <a:r>
              <a:rPr lang="en-US" sz="1800" b="1">
                <a:latin typeface="Open Sans" panose="020B0606030504020204" pitchFamily="34" charset="0"/>
                <a:ea typeface="Open Sans" panose="020B0606030504020204" pitchFamily="34" charset="0"/>
                <a:cs typeface="Open Sans" panose="020B0606030504020204" pitchFamily="34" charset="0"/>
              </a:rPr>
              <a:t>Example of Metering Spreadsheets</a:t>
            </a:r>
            <a:endParaRPr lang="en-US" sz="1800" b="1" i="1">
              <a:latin typeface="Open Sans" panose="020B0606030504020204" pitchFamily="34" charset="0"/>
              <a:ea typeface="Open Sans" panose="020B0606030504020204" pitchFamily="34" charset="0"/>
              <a:cs typeface="Open Sans" panose="020B0606030504020204" pitchFamily="34" charset="0"/>
            </a:endParaRPr>
          </a:p>
        </p:txBody>
      </p:sp>
      <p:sp>
        <p:nvSpPr>
          <p:cNvPr id="3" name="Footer Placeholder 2">
            <a:extLst>
              <a:ext uri="{FF2B5EF4-FFF2-40B4-BE49-F238E27FC236}">
                <a16:creationId xmlns:a16="http://schemas.microsoft.com/office/drawing/2014/main" id="{A5EA6546-4AAE-4745-7352-94E464B998E5}"/>
              </a:ext>
            </a:extLst>
          </p:cNvPr>
          <p:cNvSpPr>
            <a:spLocks noGrp="1"/>
          </p:cNvSpPr>
          <p:nvPr>
            <p:ph type="ftr" sz="quarter" idx="10"/>
          </p:nvPr>
        </p:nvSpPr>
        <p:spPr/>
        <p:txBody>
          <a:bodyPr/>
          <a:lstStyle/>
          <a:p>
            <a:r>
              <a:rPr lang="fr-FR"/>
              <a:t>© SBM Offshore 2023. All rights reserved. www.sbmoffshore.com</a:t>
            </a:r>
          </a:p>
        </p:txBody>
      </p:sp>
      <p:sp>
        <p:nvSpPr>
          <p:cNvPr id="4" name="Slide Number Placeholder 3">
            <a:extLst>
              <a:ext uri="{FF2B5EF4-FFF2-40B4-BE49-F238E27FC236}">
                <a16:creationId xmlns:a16="http://schemas.microsoft.com/office/drawing/2014/main" id="{3D62D6A0-8A8C-436A-A4FA-BE18C0D39ED7}"/>
              </a:ext>
            </a:extLst>
          </p:cNvPr>
          <p:cNvSpPr>
            <a:spLocks noGrp="1"/>
          </p:cNvSpPr>
          <p:nvPr>
            <p:ph type="sldNum" sz="quarter" idx="11"/>
          </p:nvPr>
        </p:nvSpPr>
        <p:spPr/>
        <p:txBody>
          <a:bodyPr/>
          <a:lstStyle/>
          <a:p>
            <a:fld id="{B07B8046-5099-5A4D-8E74-E863D84FE29A}" type="slidenum">
              <a:rPr lang="fr-FR" smtClean="0"/>
              <a:pPr/>
              <a:t>29</a:t>
            </a:fld>
            <a:endParaRPr lang="fr-FR"/>
          </a:p>
        </p:txBody>
      </p:sp>
      <p:pic>
        <p:nvPicPr>
          <p:cNvPr id="6" name="Picture 5">
            <a:extLst>
              <a:ext uri="{FF2B5EF4-FFF2-40B4-BE49-F238E27FC236}">
                <a16:creationId xmlns:a16="http://schemas.microsoft.com/office/drawing/2014/main" id="{8B56E7E0-53BC-3615-25A1-354B21B3A645}"/>
              </a:ext>
            </a:extLst>
          </p:cNvPr>
          <p:cNvPicPr>
            <a:picLocks noChangeAspect="1"/>
          </p:cNvPicPr>
          <p:nvPr/>
        </p:nvPicPr>
        <p:blipFill>
          <a:blip r:embed="rId3"/>
          <a:stretch>
            <a:fillRect/>
          </a:stretch>
        </p:blipFill>
        <p:spPr>
          <a:xfrm>
            <a:off x="103632" y="800380"/>
            <a:ext cx="6420921" cy="4429581"/>
          </a:xfrm>
          <a:prstGeom prst="rect">
            <a:avLst/>
          </a:prstGeom>
        </p:spPr>
      </p:pic>
      <p:pic>
        <p:nvPicPr>
          <p:cNvPr id="9" name="Picture 8">
            <a:extLst>
              <a:ext uri="{FF2B5EF4-FFF2-40B4-BE49-F238E27FC236}">
                <a16:creationId xmlns:a16="http://schemas.microsoft.com/office/drawing/2014/main" id="{CD1379EB-EF89-C46A-8A67-56FD9CC5A9E8}"/>
              </a:ext>
            </a:extLst>
          </p:cNvPr>
          <p:cNvPicPr>
            <a:picLocks noChangeAspect="1"/>
          </p:cNvPicPr>
          <p:nvPr/>
        </p:nvPicPr>
        <p:blipFill>
          <a:blip r:embed="rId4"/>
          <a:stretch>
            <a:fillRect/>
          </a:stretch>
        </p:blipFill>
        <p:spPr>
          <a:xfrm>
            <a:off x="5307645" y="3221625"/>
            <a:ext cx="6602472" cy="2835995"/>
          </a:xfrm>
          <a:prstGeom prst="rect">
            <a:avLst/>
          </a:prstGeom>
        </p:spPr>
      </p:pic>
      <p:sp>
        <p:nvSpPr>
          <p:cNvPr id="10" name="TextBox 9">
            <a:extLst>
              <a:ext uri="{FF2B5EF4-FFF2-40B4-BE49-F238E27FC236}">
                <a16:creationId xmlns:a16="http://schemas.microsoft.com/office/drawing/2014/main" id="{B5B020CB-353F-EA5E-4FE5-0F212F37D1EE}"/>
              </a:ext>
            </a:extLst>
          </p:cNvPr>
          <p:cNvSpPr txBox="1"/>
          <p:nvPr/>
        </p:nvSpPr>
        <p:spPr>
          <a:xfrm>
            <a:off x="6497859" y="1072345"/>
            <a:ext cx="5508761" cy="830997"/>
          </a:xfrm>
          <a:prstGeom prst="rect">
            <a:avLst/>
          </a:prstGeom>
          <a:noFill/>
        </p:spPr>
        <p:txBody>
          <a:bodyPr wrap="square" rtlCol="0">
            <a:spAutoFit/>
          </a:bodyPr>
          <a:lstStyle/>
          <a:p>
            <a:pPr marL="171450" indent="-171450" algn="l">
              <a:buFont typeface="Wingdings" panose="05000000000000000000" pitchFamily="2" charset="2"/>
              <a:buChar char="à"/>
            </a:pPr>
            <a:r>
              <a:rPr lang="en-US" sz="1200">
                <a:solidFill>
                  <a:srgbClr val="6463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Tool developed on the department using Excel VBA + Access to monitor +1 million parameters every day based on offshore data</a:t>
            </a:r>
          </a:p>
          <a:p>
            <a:pPr marL="171450" indent="-171450" algn="l">
              <a:buFont typeface="Wingdings" panose="05000000000000000000" pitchFamily="2" charset="2"/>
              <a:buChar char="à"/>
            </a:pPr>
            <a:endParaRPr lang="en-US" sz="1200">
              <a:solidFill>
                <a:srgbClr val="6463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171450" indent="-171450" algn="l">
              <a:buFont typeface="Wingdings" panose="05000000000000000000" pitchFamily="2" charset="2"/>
              <a:buChar char="à"/>
            </a:pPr>
            <a:r>
              <a:rPr lang="en-US" sz="1200">
                <a:solidFill>
                  <a:srgbClr val="6463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All deviations are analyzed and justified by engineers</a:t>
            </a:r>
            <a:endParaRPr lang="en-US" sz="1200">
              <a:solidFill>
                <a:srgbClr val="64636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24718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6B5202-285D-4E93-BC4B-121F6F0BE49A}"/>
              </a:ext>
            </a:extLst>
          </p:cNvPr>
          <p:cNvSpPr>
            <a:spLocks noGrp="1"/>
          </p:cNvSpPr>
          <p:nvPr>
            <p:ph type="title"/>
          </p:nvPr>
        </p:nvSpPr>
        <p:spPr>
          <a:xfrm>
            <a:off x="407988" y="221954"/>
            <a:ext cx="9011924" cy="341632"/>
          </a:xfrm>
        </p:spPr>
        <p:txBody>
          <a:bodyPr/>
          <a:lstStyle/>
          <a:p>
            <a:r>
              <a:rPr lang="pt-BR" sz="1800" b="1" err="1">
                <a:latin typeface="Open sans" panose="020B0606030504020204" pitchFamily="34" charset="0"/>
                <a:ea typeface="Open sans" panose="020B0606030504020204" pitchFamily="34" charset="0"/>
                <a:cs typeface="Open sans" panose="020B0606030504020204" pitchFamily="34" charset="0"/>
              </a:rPr>
              <a:t>Context</a:t>
            </a:r>
            <a:r>
              <a:rPr lang="pt-BR" sz="1800" b="1">
                <a:latin typeface="Open sans" panose="020B0606030504020204" pitchFamily="34" charset="0"/>
                <a:ea typeface="Open sans" panose="020B0606030504020204" pitchFamily="34" charset="0"/>
                <a:cs typeface="Open sans" panose="020B0606030504020204" pitchFamily="34" charset="0"/>
              </a:rPr>
              <a:t> – </a:t>
            </a:r>
            <a:r>
              <a:rPr lang="pt-BR" sz="1800" b="1" err="1">
                <a:latin typeface="Open sans" panose="020B0606030504020204" pitchFamily="34" charset="0"/>
                <a:ea typeface="Open sans" panose="020B0606030504020204" pitchFamily="34" charset="0"/>
                <a:cs typeface="Open sans" panose="020B0606030504020204" pitchFamily="34" charset="0"/>
              </a:rPr>
              <a:t>Timeline</a:t>
            </a:r>
            <a:endParaRPr lang="en-US" sz="1800" b="1">
              <a:latin typeface="Open sans" panose="020B0606030504020204" pitchFamily="34" charset="0"/>
              <a:ea typeface="Open sans" panose="020B0606030504020204" pitchFamily="34" charset="0"/>
              <a:cs typeface="Open sans" panose="020B0606030504020204" pitchFamily="34" charset="0"/>
            </a:endParaRPr>
          </a:p>
        </p:txBody>
      </p:sp>
      <p:sp>
        <p:nvSpPr>
          <p:cNvPr id="4" name="Footer Placeholder 3">
            <a:extLst>
              <a:ext uri="{FF2B5EF4-FFF2-40B4-BE49-F238E27FC236}">
                <a16:creationId xmlns:a16="http://schemas.microsoft.com/office/drawing/2014/main" id="{080AA7BB-649A-488D-A37E-625C127490C0}"/>
              </a:ext>
            </a:extLst>
          </p:cNvPr>
          <p:cNvSpPr>
            <a:spLocks noGrp="1"/>
          </p:cNvSpPr>
          <p:nvPr>
            <p:ph type="ftr" sz="quarter" idx="10"/>
          </p:nvPr>
        </p:nvSpPr>
        <p:spPr/>
        <p:txBody>
          <a:bodyPr/>
          <a:lstStyle/>
          <a:p>
            <a:r>
              <a:rPr lang="fr-FR"/>
              <a:t>© SBM Offshore a2023. All </a:t>
            </a:r>
            <a:r>
              <a:rPr lang="fr-FR" err="1"/>
              <a:t>rights</a:t>
            </a:r>
            <a:r>
              <a:rPr lang="fr-FR"/>
              <a:t> </a:t>
            </a:r>
            <a:r>
              <a:rPr lang="fr-FR" err="1"/>
              <a:t>reserved</a:t>
            </a:r>
            <a:r>
              <a:rPr lang="fr-FR"/>
              <a:t>. www.sbmoffshore.com</a:t>
            </a:r>
          </a:p>
        </p:txBody>
      </p:sp>
      <p:sp>
        <p:nvSpPr>
          <p:cNvPr id="2" name="Slide Number Placeholder 1">
            <a:extLst>
              <a:ext uri="{FF2B5EF4-FFF2-40B4-BE49-F238E27FC236}">
                <a16:creationId xmlns:a16="http://schemas.microsoft.com/office/drawing/2014/main" id="{82DBF23D-B4FC-419E-98A9-0F9E5FB2D6AE}"/>
              </a:ext>
            </a:extLst>
          </p:cNvPr>
          <p:cNvSpPr>
            <a:spLocks noGrp="1"/>
          </p:cNvSpPr>
          <p:nvPr>
            <p:ph type="sldNum" sz="quarter" idx="11"/>
          </p:nvPr>
        </p:nvSpPr>
        <p:spPr/>
        <p:txBody>
          <a:bodyPr/>
          <a:lstStyle/>
          <a:p>
            <a:fld id="{27CB02E0-2221-DD4C-989F-F8E3C1487BCA}" type="slidenum">
              <a:rPr lang="fr-FR" smtClean="0"/>
              <a:pPr/>
              <a:t>3</a:t>
            </a:fld>
            <a:endParaRPr lang="fr-FR"/>
          </a:p>
        </p:txBody>
      </p:sp>
      <p:pic>
        <p:nvPicPr>
          <p:cNvPr id="22" name="Picture 21">
            <a:extLst>
              <a:ext uri="{FF2B5EF4-FFF2-40B4-BE49-F238E27FC236}">
                <a16:creationId xmlns:a16="http://schemas.microsoft.com/office/drawing/2014/main" id="{04951400-6959-2753-7830-02151BFA2461}"/>
              </a:ext>
            </a:extLst>
          </p:cNvPr>
          <p:cNvPicPr>
            <a:picLocks noChangeAspect="1"/>
          </p:cNvPicPr>
          <p:nvPr/>
        </p:nvPicPr>
        <p:blipFill>
          <a:blip r:embed="rId2"/>
          <a:stretch>
            <a:fillRect/>
          </a:stretch>
        </p:blipFill>
        <p:spPr>
          <a:xfrm>
            <a:off x="7093874" y="2956643"/>
            <a:ext cx="4006441" cy="2836154"/>
          </a:xfrm>
          <a:prstGeom prst="rect">
            <a:avLst/>
          </a:prstGeom>
        </p:spPr>
      </p:pic>
      <p:sp>
        <p:nvSpPr>
          <p:cNvPr id="23" name="TextBox 22">
            <a:extLst>
              <a:ext uri="{FF2B5EF4-FFF2-40B4-BE49-F238E27FC236}">
                <a16:creationId xmlns:a16="http://schemas.microsoft.com/office/drawing/2014/main" id="{0072C4AE-5AE8-CD6E-34B0-86E46074C8CE}"/>
              </a:ext>
            </a:extLst>
          </p:cNvPr>
          <p:cNvSpPr txBox="1"/>
          <p:nvPr/>
        </p:nvSpPr>
        <p:spPr>
          <a:xfrm>
            <a:off x="2797797" y="2554672"/>
            <a:ext cx="1974971" cy="307777"/>
          </a:xfrm>
          <a:prstGeom prst="rect">
            <a:avLst/>
          </a:prstGeom>
          <a:solidFill>
            <a:schemeClr val="accent2"/>
          </a:solidFill>
          <a:ln>
            <a:noFill/>
          </a:ln>
        </p:spPr>
        <p:txBody>
          <a:bodyPr wrap="square" rtlCol="0">
            <a:spAutoFit/>
          </a:bodyPr>
          <a:lstStyle/>
          <a:p>
            <a:pPr algn="ctr"/>
            <a:r>
              <a:rPr lang="pt-B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GTD </a:t>
            </a: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Requirement</a:t>
            </a:r>
          </a:p>
        </p:txBody>
      </p:sp>
      <p:sp>
        <p:nvSpPr>
          <p:cNvPr id="27" name="TextBox 26">
            <a:extLst>
              <a:ext uri="{FF2B5EF4-FFF2-40B4-BE49-F238E27FC236}">
                <a16:creationId xmlns:a16="http://schemas.microsoft.com/office/drawing/2014/main" id="{B0AD74D3-BF7A-2219-9074-6CA0CB5D251B}"/>
              </a:ext>
            </a:extLst>
          </p:cNvPr>
          <p:cNvSpPr txBox="1"/>
          <p:nvPr/>
        </p:nvSpPr>
        <p:spPr>
          <a:xfrm>
            <a:off x="8109609" y="2503302"/>
            <a:ext cx="1974971" cy="307777"/>
          </a:xfrm>
          <a:prstGeom prst="rect">
            <a:avLst/>
          </a:prstGeom>
          <a:solidFill>
            <a:srgbClr val="00B0F0"/>
          </a:solidFill>
          <a:ln>
            <a:noFill/>
          </a:ln>
        </p:spPr>
        <p:txBody>
          <a:bodyPr wrap="square" rtlCol="0">
            <a:spAutoFit/>
          </a:bodyPr>
          <a:lstStyle/>
          <a:p>
            <a:pPr algn="ctr"/>
            <a:r>
              <a:rPr lang="pt-BR" sz="1400" b="1">
                <a:solidFill>
                  <a:schemeClr val="bg1"/>
                </a:solidFill>
                <a:latin typeface="Open Sans" panose="020B0606030504020204" pitchFamily="34" charset="0"/>
                <a:ea typeface="Open Sans" panose="020B0606030504020204" pitchFamily="34" charset="0"/>
                <a:cs typeface="Open Sans" panose="020B0606030504020204" pitchFamily="34" charset="0"/>
              </a:rPr>
              <a:t>Certification</a:t>
            </a: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Rectangle: Rounded Corners 28">
            <a:extLst>
              <a:ext uri="{FF2B5EF4-FFF2-40B4-BE49-F238E27FC236}">
                <a16:creationId xmlns:a16="http://schemas.microsoft.com/office/drawing/2014/main" id="{65A7AEA2-2100-AF39-C7CC-A50E5853F478}"/>
              </a:ext>
            </a:extLst>
          </p:cNvPr>
          <p:cNvSpPr/>
          <p:nvPr/>
        </p:nvSpPr>
        <p:spPr>
          <a:xfrm>
            <a:off x="989310" y="1063689"/>
            <a:ext cx="10926496" cy="5307135"/>
          </a:xfrm>
          <a:prstGeom prst="roundRect">
            <a:avLst>
              <a:gd name="adj" fmla="val 8755"/>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33D285D-979C-BAC9-DA53-E2DCDFBCD427}"/>
              </a:ext>
            </a:extLst>
          </p:cNvPr>
          <p:cNvSpPr txBox="1"/>
          <p:nvPr/>
        </p:nvSpPr>
        <p:spPr>
          <a:xfrm rot="16200000">
            <a:off x="18700" y="3612257"/>
            <a:ext cx="1946803" cy="307777"/>
          </a:xfrm>
          <a:prstGeom prst="rect">
            <a:avLst/>
          </a:prstGeom>
          <a:solidFill>
            <a:srgbClr val="7030A0"/>
          </a:solidFill>
          <a:ln>
            <a:noFill/>
          </a:ln>
        </p:spPr>
        <p:txBody>
          <a:bodyPr wrap="square" rtlCol="0">
            <a:spAutoFit/>
          </a:bodyPr>
          <a:lstStyle/>
          <a:p>
            <a:pPr algn="ctr"/>
            <a:r>
              <a:rPr lang="pt-BR" sz="1400" b="1">
                <a:solidFill>
                  <a:schemeClr val="bg1"/>
                </a:solidFill>
                <a:latin typeface="Open Sans" panose="020B0606030504020204" pitchFamily="34" charset="0"/>
                <a:ea typeface="Open Sans" panose="020B0606030504020204" pitchFamily="34" charset="0"/>
                <a:cs typeface="Open Sans" panose="020B0606030504020204" pitchFamily="34" charset="0"/>
              </a:rPr>
              <a:t>MOTIVATION</a:t>
            </a: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4" name="Picture 1023">
            <a:extLst>
              <a:ext uri="{FF2B5EF4-FFF2-40B4-BE49-F238E27FC236}">
                <a16:creationId xmlns:a16="http://schemas.microsoft.com/office/drawing/2014/main" id="{BE51D80C-ED42-53B7-0116-F9E1B5AC8DB1}"/>
              </a:ext>
            </a:extLst>
          </p:cNvPr>
          <p:cNvPicPr>
            <a:picLocks noChangeAspect="1"/>
          </p:cNvPicPr>
          <p:nvPr/>
        </p:nvPicPr>
        <p:blipFill>
          <a:blip r:embed="rId3"/>
          <a:stretch>
            <a:fillRect/>
          </a:stretch>
        </p:blipFill>
        <p:spPr>
          <a:xfrm>
            <a:off x="1292181" y="2991892"/>
            <a:ext cx="4986202" cy="933124"/>
          </a:xfrm>
          <a:prstGeom prst="rect">
            <a:avLst/>
          </a:prstGeom>
        </p:spPr>
      </p:pic>
      <p:pic>
        <p:nvPicPr>
          <p:cNvPr id="1025" name="Picture 1024">
            <a:extLst>
              <a:ext uri="{FF2B5EF4-FFF2-40B4-BE49-F238E27FC236}">
                <a16:creationId xmlns:a16="http://schemas.microsoft.com/office/drawing/2014/main" id="{18E15FD9-917B-6618-7C3E-2C46968BA24F}"/>
              </a:ext>
            </a:extLst>
          </p:cNvPr>
          <p:cNvPicPr>
            <a:picLocks noChangeAspect="1"/>
          </p:cNvPicPr>
          <p:nvPr/>
        </p:nvPicPr>
        <p:blipFill>
          <a:blip r:embed="rId4"/>
          <a:stretch>
            <a:fillRect/>
          </a:stretch>
        </p:blipFill>
        <p:spPr>
          <a:xfrm>
            <a:off x="1292181" y="4658264"/>
            <a:ext cx="4697929" cy="1630486"/>
          </a:xfrm>
          <a:prstGeom prst="rect">
            <a:avLst/>
          </a:prstGeom>
        </p:spPr>
      </p:pic>
      <p:sp>
        <p:nvSpPr>
          <p:cNvPr id="1026" name="TextBox 1025">
            <a:extLst>
              <a:ext uri="{FF2B5EF4-FFF2-40B4-BE49-F238E27FC236}">
                <a16:creationId xmlns:a16="http://schemas.microsoft.com/office/drawing/2014/main" id="{8C637159-DE91-7D42-488A-DFDFB35BAD9C}"/>
              </a:ext>
            </a:extLst>
          </p:cNvPr>
          <p:cNvSpPr txBox="1"/>
          <p:nvPr/>
        </p:nvSpPr>
        <p:spPr>
          <a:xfrm>
            <a:off x="2522307" y="4271230"/>
            <a:ext cx="2863496" cy="307777"/>
          </a:xfrm>
          <a:prstGeom prst="rect">
            <a:avLst/>
          </a:prstGeom>
          <a:solidFill>
            <a:srgbClr val="00B050"/>
          </a:solidFill>
          <a:ln>
            <a:noFill/>
          </a:ln>
        </p:spPr>
        <p:txBody>
          <a:bodyPr wrap="square" rtlCol="0">
            <a:spAutoFit/>
          </a:bodyPr>
          <a:lstStyle/>
          <a:p>
            <a:pPr algn="ctr"/>
            <a:r>
              <a:rPr lang="pt-BR" sz="14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Reference</a:t>
            </a:r>
            <a:r>
              <a:rPr lang="pt-B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to software use</a:t>
            </a:r>
            <a:endPar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60393A3E-75E3-F5F9-22D3-E250D7E88B32}"/>
              </a:ext>
            </a:extLst>
          </p:cNvPr>
          <p:cNvSpPr txBox="1"/>
          <p:nvPr/>
        </p:nvSpPr>
        <p:spPr>
          <a:xfrm>
            <a:off x="2548859" y="1142945"/>
            <a:ext cx="2472846" cy="307777"/>
          </a:xfrm>
          <a:prstGeom prst="rect">
            <a:avLst/>
          </a:prstGeom>
          <a:solidFill>
            <a:srgbClr val="F56E23"/>
          </a:solidFill>
          <a:ln>
            <a:noFill/>
          </a:ln>
        </p:spPr>
        <p:txBody>
          <a:bodyPr wrap="square" rtlCol="0">
            <a:spAutoFit/>
          </a:bodyPr>
          <a:lstStyle/>
          <a:p>
            <a:pPr algn="ctr"/>
            <a:r>
              <a:rPr lang="pt-BR"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Regulatory </a:t>
            </a: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Requirement</a:t>
            </a:r>
          </a:p>
        </p:txBody>
      </p:sp>
      <p:pic>
        <p:nvPicPr>
          <p:cNvPr id="7" name="Picture 6">
            <a:extLst>
              <a:ext uri="{FF2B5EF4-FFF2-40B4-BE49-F238E27FC236}">
                <a16:creationId xmlns:a16="http://schemas.microsoft.com/office/drawing/2014/main" id="{EAFC8753-2D2B-B608-9BEA-60FE1D8CE2D6}"/>
              </a:ext>
            </a:extLst>
          </p:cNvPr>
          <p:cNvPicPr>
            <a:picLocks noChangeAspect="1"/>
          </p:cNvPicPr>
          <p:nvPr/>
        </p:nvPicPr>
        <p:blipFill>
          <a:blip r:embed="rId5"/>
          <a:stretch>
            <a:fillRect/>
          </a:stretch>
        </p:blipFill>
        <p:spPr>
          <a:xfrm>
            <a:off x="1292181" y="1461104"/>
            <a:ext cx="8252006" cy="638753"/>
          </a:xfrm>
          <a:prstGeom prst="rect">
            <a:avLst/>
          </a:prstGeom>
        </p:spPr>
      </p:pic>
      <p:pic>
        <p:nvPicPr>
          <p:cNvPr id="8" name="Picture 7">
            <a:extLst>
              <a:ext uri="{FF2B5EF4-FFF2-40B4-BE49-F238E27FC236}">
                <a16:creationId xmlns:a16="http://schemas.microsoft.com/office/drawing/2014/main" id="{AB0E3515-759D-A755-A7EE-81E35BDCE35D}"/>
              </a:ext>
            </a:extLst>
          </p:cNvPr>
          <p:cNvPicPr>
            <a:picLocks noChangeAspect="1"/>
          </p:cNvPicPr>
          <p:nvPr/>
        </p:nvPicPr>
        <p:blipFill>
          <a:blip r:embed="rId6"/>
          <a:stretch>
            <a:fillRect/>
          </a:stretch>
        </p:blipFill>
        <p:spPr>
          <a:xfrm>
            <a:off x="1394109" y="2018148"/>
            <a:ext cx="7983387" cy="436985"/>
          </a:xfrm>
          <a:prstGeom prst="rect">
            <a:avLst/>
          </a:prstGeom>
        </p:spPr>
      </p:pic>
      <p:sp>
        <p:nvSpPr>
          <p:cNvPr id="9" name="Rectangle 8">
            <a:extLst>
              <a:ext uri="{FF2B5EF4-FFF2-40B4-BE49-F238E27FC236}">
                <a16:creationId xmlns:a16="http://schemas.microsoft.com/office/drawing/2014/main" id="{75B93F4C-29F7-A53D-05D4-82E1957333C1}"/>
              </a:ext>
            </a:extLst>
          </p:cNvPr>
          <p:cNvSpPr/>
          <p:nvPr/>
        </p:nvSpPr>
        <p:spPr>
          <a:xfrm>
            <a:off x="1394109" y="1780480"/>
            <a:ext cx="444965" cy="329759"/>
          </a:xfrm>
          <a:prstGeom prst="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9C366A3-242B-15F3-3C66-79A834DDE9AD}"/>
              </a:ext>
            </a:extLst>
          </p:cNvPr>
          <p:cNvSpPr/>
          <p:nvPr/>
        </p:nvSpPr>
        <p:spPr>
          <a:xfrm>
            <a:off x="3836653" y="2030808"/>
            <a:ext cx="1382619" cy="274781"/>
          </a:xfrm>
          <a:prstGeom prst="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A178ED-9327-71C1-10E8-9A4F7DCCFE11}"/>
              </a:ext>
            </a:extLst>
          </p:cNvPr>
          <p:cNvSpPr/>
          <p:nvPr/>
        </p:nvSpPr>
        <p:spPr>
          <a:xfrm>
            <a:off x="1292181" y="2961989"/>
            <a:ext cx="4986202" cy="374798"/>
          </a:xfrm>
          <a:prstGeom prst="rect">
            <a:avLst/>
          </a:prstGeom>
          <a:solidFill>
            <a:srgbClr val="FFFF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3830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95BF2-65C4-6820-7669-65B7DB0E21C5}"/>
              </a:ext>
            </a:extLst>
          </p:cNvPr>
          <p:cNvSpPr>
            <a:spLocks noGrp="1"/>
          </p:cNvSpPr>
          <p:nvPr>
            <p:ph type="title"/>
          </p:nvPr>
        </p:nvSpPr>
        <p:spPr>
          <a:xfrm>
            <a:off x="407988" y="221954"/>
            <a:ext cx="9011924" cy="341632"/>
          </a:xfrm>
        </p:spPr>
        <p:txBody>
          <a:bodyPr/>
          <a:lstStyle/>
          <a:p>
            <a:r>
              <a:rPr lang="en-US" sz="1800" b="1">
                <a:latin typeface="Open Sans" panose="020B0606030504020204" pitchFamily="34" charset="0"/>
                <a:ea typeface="Open Sans" panose="020B0606030504020204" pitchFamily="34" charset="0"/>
                <a:cs typeface="Open Sans" panose="020B0606030504020204" pitchFamily="34" charset="0"/>
              </a:rPr>
              <a:t>Example of Metering Spreadsheets</a:t>
            </a:r>
            <a:endParaRPr lang="en-US" sz="1800" b="1" i="1">
              <a:latin typeface="Open Sans" panose="020B0606030504020204" pitchFamily="34" charset="0"/>
              <a:ea typeface="Open Sans" panose="020B0606030504020204" pitchFamily="34" charset="0"/>
              <a:cs typeface="Open Sans" panose="020B0606030504020204" pitchFamily="34" charset="0"/>
            </a:endParaRPr>
          </a:p>
        </p:txBody>
      </p:sp>
      <p:sp>
        <p:nvSpPr>
          <p:cNvPr id="3" name="Footer Placeholder 2">
            <a:extLst>
              <a:ext uri="{FF2B5EF4-FFF2-40B4-BE49-F238E27FC236}">
                <a16:creationId xmlns:a16="http://schemas.microsoft.com/office/drawing/2014/main" id="{A5EA6546-4AAE-4745-7352-94E464B998E5}"/>
              </a:ext>
            </a:extLst>
          </p:cNvPr>
          <p:cNvSpPr>
            <a:spLocks noGrp="1"/>
          </p:cNvSpPr>
          <p:nvPr>
            <p:ph type="ftr" sz="quarter" idx="10"/>
          </p:nvPr>
        </p:nvSpPr>
        <p:spPr/>
        <p:txBody>
          <a:bodyPr/>
          <a:lstStyle/>
          <a:p>
            <a:r>
              <a:rPr lang="fr-FR"/>
              <a:t>© SBM Offshore 2023. All rights reserved. www.sbmoffshore.com</a:t>
            </a:r>
          </a:p>
        </p:txBody>
      </p:sp>
      <p:sp>
        <p:nvSpPr>
          <p:cNvPr id="4" name="Slide Number Placeholder 3">
            <a:extLst>
              <a:ext uri="{FF2B5EF4-FFF2-40B4-BE49-F238E27FC236}">
                <a16:creationId xmlns:a16="http://schemas.microsoft.com/office/drawing/2014/main" id="{3D62D6A0-8A8C-436A-A4FA-BE18C0D39ED7}"/>
              </a:ext>
            </a:extLst>
          </p:cNvPr>
          <p:cNvSpPr>
            <a:spLocks noGrp="1"/>
          </p:cNvSpPr>
          <p:nvPr>
            <p:ph type="sldNum" sz="quarter" idx="11"/>
          </p:nvPr>
        </p:nvSpPr>
        <p:spPr/>
        <p:txBody>
          <a:bodyPr/>
          <a:lstStyle/>
          <a:p>
            <a:fld id="{B07B8046-5099-5A4D-8E74-E863D84FE29A}" type="slidenum">
              <a:rPr lang="fr-FR" smtClean="0"/>
              <a:pPr/>
              <a:t>30</a:t>
            </a:fld>
            <a:endParaRPr lang="fr-FR"/>
          </a:p>
        </p:txBody>
      </p:sp>
      <p:pic>
        <p:nvPicPr>
          <p:cNvPr id="6" name="Picture 5">
            <a:extLst>
              <a:ext uri="{FF2B5EF4-FFF2-40B4-BE49-F238E27FC236}">
                <a16:creationId xmlns:a16="http://schemas.microsoft.com/office/drawing/2014/main" id="{7640F739-07DB-A07D-3E94-0650197ED246}"/>
              </a:ext>
            </a:extLst>
          </p:cNvPr>
          <p:cNvPicPr>
            <a:picLocks noChangeAspect="1"/>
          </p:cNvPicPr>
          <p:nvPr/>
        </p:nvPicPr>
        <p:blipFill>
          <a:blip r:embed="rId3"/>
          <a:stretch>
            <a:fillRect/>
          </a:stretch>
        </p:blipFill>
        <p:spPr>
          <a:xfrm>
            <a:off x="254133" y="889237"/>
            <a:ext cx="6483962" cy="5883010"/>
          </a:xfrm>
          <a:prstGeom prst="rect">
            <a:avLst/>
          </a:prstGeom>
        </p:spPr>
      </p:pic>
      <p:pic>
        <p:nvPicPr>
          <p:cNvPr id="11" name="Picture 10">
            <a:extLst>
              <a:ext uri="{FF2B5EF4-FFF2-40B4-BE49-F238E27FC236}">
                <a16:creationId xmlns:a16="http://schemas.microsoft.com/office/drawing/2014/main" id="{23DA4E02-10D7-2692-CED9-858E9E0B4C18}"/>
              </a:ext>
            </a:extLst>
          </p:cNvPr>
          <p:cNvPicPr>
            <a:picLocks noChangeAspect="1"/>
          </p:cNvPicPr>
          <p:nvPr/>
        </p:nvPicPr>
        <p:blipFill>
          <a:blip r:embed="rId4"/>
          <a:stretch>
            <a:fillRect/>
          </a:stretch>
        </p:blipFill>
        <p:spPr>
          <a:xfrm>
            <a:off x="6162268" y="2021491"/>
            <a:ext cx="5844352" cy="4750755"/>
          </a:xfrm>
          <a:prstGeom prst="rect">
            <a:avLst/>
          </a:prstGeom>
        </p:spPr>
      </p:pic>
      <p:sp>
        <p:nvSpPr>
          <p:cNvPr id="13" name="TextBox 12">
            <a:extLst>
              <a:ext uri="{FF2B5EF4-FFF2-40B4-BE49-F238E27FC236}">
                <a16:creationId xmlns:a16="http://schemas.microsoft.com/office/drawing/2014/main" id="{E280F791-CA2E-868D-C74A-EAB80C972592}"/>
              </a:ext>
            </a:extLst>
          </p:cNvPr>
          <p:cNvSpPr txBox="1"/>
          <p:nvPr/>
        </p:nvSpPr>
        <p:spPr>
          <a:xfrm>
            <a:off x="6738095" y="1039866"/>
            <a:ext cx="5508761" cy="646331"/>
          </a:xfrm>
          <a:prstGeom prst="rect">
            <a:avLst/>
          </a:prstGeom>
          <a:noFill/>
        </p:spPr>
        <p:txBody>
          <a:bodyPr wrap="square" rtlCol="0">
            <a:spAutoFit/>
          </a:bodyPr>
          <a:lstStyle/>
          <a:p>
            <a:pPr marL="171450" indent="-171450" algn="l">
              <a:buFont typeface="Wingdings" panose="05000000000000000000" pitchFamily="2" charset="2"/>
              <a:buChar char="à"/>
            </a:pPr>
            <a:r>
              <a:rPr lang="en-US" sz="1200">
                <a:solidFill>
                  <a:srgbClr val="6463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Using the same data, another tool developed on the department generates a summarize report with the overall condition on the metering system</a:t>
            </a:r>
            <a:endParaRPr lang="en-US" sz="1200">
              <a:solidFill>
                <a:srgbClr val="64636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89010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373CF4-9EDA-B23E-E82E-6185BE9F28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6EE672-DDD4-5B86-D8A0-35B9BC8D9DA5}"/>
              </a:ext>
            </a:extLst>
          </p:cNvPr>
          <p:cNvSpPr>
            <a:spLocks noGrp="1"/>
          </p:cNvSpPr>
          <p:nvPr>
            <p:ph type="title"/>
          </p:nvPr>
        </p:nvSpPr>
        <p:spPr>
          <a:xfrm>
            <a:off x="407988" y="221954"/>
            <a:ext cx="9011924" cy="341632"/>
          </a:xfrm>
        </p:spPr>
        <p:txBody>
          <a:bodyPr/>
          <a:lstStyle/>
          <a:p>
            <a:r>
              <a:rPr lang="en-US" sz="1800" b="1">
                <a:latin typeface="Open Sans" panose="020B0606030504020204" pitchFamily="34" charset="0"/>
                <a:ea typeface="Open Sans" panose="020B0606030504020204" pitchFamily="34" charset="0"/>
                <a:cs typeface="Open Sans" panose="020B0606030504020204" pitchFamily="34" charset="0"/>
              </a:rPr>
              <a:t>Flow of Information Detailed – 1 &amp; 2 </a:t>
            </a:r>
            <a:r>
              <a:rPr lang="pt-BR" sz="1800" b="1">
                <a:latin typeface="Open sans" panose="020B0606030504020204" pitchFamily="34" charset="0"/>
                <a:ea typeface="Open sans" panose="020B0606030504020204" pitchFamily="34" charset="0"/>
                <a:cs typeface="Open sans" panose="020B0606030504020204" pitchFamily="34" charset="0"/>
              </a:rPr>
              <a:t>[AS-IS]</a:t>
            </a:r>
            <a:endParaRPr lang="en-US" sz="1800" b="1" i="1">
              <a:latin typeface="Open Sans" panose="020B0606030504020204" pitchFamily="34" charset="0"/>
              <a:ea typeface="Open Sans" panose="020B0606030504020204" pitchFamily="34" charset="0"/>
              <a:cs typeface="Open Sans" panose="020B0606030504020204" pitchFamily="34" charset="0"/>
            </a:endParaRPr>
          </a:p>
        </p:txBody>
      </p:sp>
      <p:sp>
        <p:nvSpPr>
          <p:cNvPr id="3" name="Footer Placeholder 2">
            <a:extLst>
              <a:ext uri="{FF2B5EF4-FFF2-40B4-BE49-F238E27FC236}">
                <a16:creationId xmlns:a16="http://schemas.microsoft.com/office/drawing/2014/main" id="{B690707D-3140-49D6-3557-9D5D69BA3448}"/>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rPr>
              <a:t>© SBM Offshore 2023. All rights reserved. www.sbmoffshore.com</a:t>
            </a:r>
          </a:p>
        </p:txBody>
      </p:sp>
      <p:sp>
        <p:nvSpPr>
          <p:cNvPr id="4" name="Slide Number Placeholder 3">
            <a:extLst>
              <a:ext uri="{FF2B5EF4-FFF2-40B4-BE49-F238E27FC236}">
                <a16:creationId xmlns:a16="http://schemas.microsoft.com/office/drawing/2014/main" id="{9FDB5778-B68B-23FD-85E7-B2C9A9AF19B2}"/>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07B8046-5099-5A4D-8E74-E863D84FE29A}" type="slidenum">
              <a:rPr kumimoji="0" lang="fr-FR" sz="700" b="0" i="0" u="none" strike="noStrike" kern="1200" cap="none" spc="0" normalizeH="0" baseline="0" noProof="0" smtClean="0">
                <a:ln>
                  <a:noFill/>
                </a:ln>
                <a:solidFill>
                  <a:srgbClr val="646363"/>
                </a:solidFill>
                <a:effectLst/>
                <a:uLnTx/>
                <a:uFillTx/>
                <a:latin typeface="Avenir Light" panose="020B0402020203020204" pitchFamily="34" charset="77"/>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endParaRPr>
          </a:p>
        </p:txBody>
      </p:sp>
      <p:sp>
        <p:nvSpPr>
          <p:cNvPr id="46" name="TextBox 45">
            <a:extLst>
              <a:ext uri="{FF2B5EF4-FFF2-40B4-BE49-F238E27FC236}">
                <a16:creationId xmlns:a16="http://schemas.microsoft.com/office/drawing/2014/main" id="{ACA06261-3852-A209-DFA9-E622AF232442}"/>
              </a:ext>
            </a:extLst>
          </p:cNvPr>
          <p:cNvSpPr txBox="1"/>
          <p:nvPr/>
        </p:nvSpPr>
        <p:spPr>
          <a:xfrm>
            <a:off x="2392726" y="1080409"/>
            <a:ext cx="2448106" cy="369332"/>
          </a:xfrm>
          <a:prstGeom prst="rect">
            <a:avLst/>
          </a:prstGeom>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rPr>
              <a:t>Calibration data </a:t>
            </a:r>
            <a:r>
              <a:rPr kumimoji="0" lang="en-US" b="1"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rPr>
              <a:t>250+</a:t>
            </a:r>
            <a:endParaRPr kumimoji="0" lang="en-GB" b="1"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endParaRPr>
          </a:p>
        </p:txBody>
      </p:sp>
      <p:sp>
        <p:nvSpPr>
          <p:cNvPr id="47" name="TextBox 46">
            <a:extLst>
              <a:ext uri="{FF2B5EF4-FFF2-40B4-BE49-F238E27FC236}">
                <a16:creationId xmlns:a16="http://schemas.microsoft.com/office/drawing/2014/main" id="{EE67E885-6B0C-9EEA-C570-151CDF1BB72D}"/>
              </a:ext>
            </a:extLst>
          </p:cNvPr>
          <p:cNvSpPr txBox="1"/>
          <p:nvPr/>
        </p:nvSpPr>
        <p:spPr>
          <a:xfrm>
            <a:off x="1313263" y="1888192"/>
            <a:ext cx="3527569" cy="646331"/>
          </a:xfrm>
          <a:prstGeom prst="rect">
            <a:avLst/>
          </a:prstGeom>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rPr>
              <a:t>ANP XML Files  </a:t>
            </a:r>
            <a:r>
              <a:rPr kumimoji="0" lang="en-US" b="1"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rPr>
              <a:t>1000+</a:t>
            </a:r>
            <a:br>
              <a:rPr kumimoji="0" lang="en-US" b="0"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rPr>
            </a:br>
            <a:r>
              <a:rPr kumimoji="0" lang="en-US" b="0"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rPr>
              <a:t>(official production figures)          </a:t>
            </a:r>
            <a:endParaRPr kumimoji="0" lang="en-GB" b="1"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endParaRPr>
          </a:p>
        </p:txBody>
      </p:sp>
      <p:sp>
        <p:nvSpPr>
          <p:cNvPr id="48" name="Right Brace 47">
            <a:extLst>
              <a:ext uri="{FF2B5EF4-FFF2-40B4-BE49-F238E27FC236}">
                <a16:creationId xmlns:a16="http://schemas.microsoft.com/office/drawing/2014/main" id="{1E09E43D-3E92-A40C-2ED3-36F726372FEF}"/>
              </a:ext>
            </a:extLst>
          </p:cNvPr>
          <p:cNvSpPr/>
          <p:nvPr/>
        </p:nvSpPr>
        <p:spPr>
          <a:xfrm>
            <a:off x="4752347" y="1087509"/>
            <a:ext cx="380955" cy="1459233"/>
          </a:xfrm>
          <a:prstGeom prst="rightBrace">
            <a:avLst>
              <a:gd name="adj1" fmla="val 8333"/>
              <a:gd name="adj2" fmla="val 26443"/>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a:ln>
                <a:noFill/>
              </a:ln>
              <a:solidFill>
                <a:srgbClr val="6F6F6F"/>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70F41FA4-A041-B64E-09EE-AF1CD74573DD}"/>
              </a:ext>
            </a:extLst>
          </p:cNvPr>
          <p:cNvSpPr txBox="1"/>
          <p:nvPr/>
        </p:nvSpPr>
        <p:spPr>
          <a:xfrm>
            <a:off x="6326085" y="1125351"/>
            <a:ext cx="1400400" cy="738664"/>
          </a:xfrm>
          <a:prstGeom prst="rect">
            <a:avLst/>
          </a:prstGeom>
          <a:ln w="19050">
            <a:solidFill>
              <a:schemeClr val="accent1"/>
            </a:solidFill>
          </a:ln>
        </p:spPr>
        <p:txBody>
          <a:bodyPr wrap="square" rtlCol="0" anchor="ctr" anchorCtr="0">
            <a:spAutoFit/>
          </a:bodyPr>
          <a:lstStyle>
            <a:defPPr>
              <a:defRPr lang="fr-FR"/>
            </a:defPPr>
            <a:lvl1pPr algn="ctr">
              <a:defRPr sz="1400">
                <a:solidFill>
                  <a:schemeClr val="accent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rPr>
              <a:t>Metering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rPr>
              <a:t>Technician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rPr>
              <a:t>Offshore</a:t>
            </a:r>
            <a:endParaRPr kumimoji="0" lang="en-GB" b="0"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endParaRPr>
          </a:p>
        </p:txBody>
      </p:sp>
      <p:cxnSp>
        <p:nvCxnSpPr>
          <p:cNvPr id="50" name="Straight Arrow Connector 49">
            <a:extLst>
              <a:ext uri="{FF2B5EF4-FFF2-40B4-BE49-F238E27FC236}">
                <a16:creationId xmlns:a16="http://schemas.microsoft.com/office/drawing/2014/main" id="{B4EA18C4-8359-4D25-435D-C85574517FD3}"/>
              </a:ext>
            </a:extLst>
          </p:cNvPr>
          <p:cNvCxnSpPr/>
          <p:nvPr/>
        </p:nvCxnSpPr>
        <p:spPr>
          <a:xfrm>
            <a:off x="5471660" y="1477674"/>
            <a:ext cx="590550" cy="0"/>
          </a:xfrm>
          <a:prstGeom prst="straightConnector1">
            <a:avLst/>
          </a:prstGeom>
          <a:ln w="127000" cap="sq" cmpd="sng">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3E9BBFB-A825-B905-BF86-923BB885323D}"/>
              </a:ext>
            </a:extLst>
          </p:cNvPr>
          <p:cNvSpPr txBox="1"/>
          <p:nvPr/>
        </p:nvSpPr>
        <p:spPr>
          <a:xfrm>
            <a:off x="1854052" y="1484300"/>
            <a:ext cx="2986780" cy="369332"/>
          </a:xfrm>
          <a:prstGeom prst="rect">
            <a:avLst/>
          </a:prstGeom>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rPr>
              <a:t>Audit Trail Evidences </a:t>
            </a:r>
            <a:r>
              <a:rPr kumimoji="0" lang="en-US" b="1"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rPr>
              <a:t>500+</a:t>
            </a:r>
            <a:endParaRPr kumimoji="0" lang="en-GB" b="1"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endParaRPr>
          </a:p>
        </p:txBody>
      </p:sp>
      <p:pic>
        <p:nvPicPr>
          <p:cNvPr id="54" name="Picture 53">
            <a:extLst>
              <a:ext uri="{FF2B5EF4-FFF2-40B4-BE49-F238E27FC236}">
                <a16:creationId xmlns:a16="http://schemas.microsoft.com/office/drawing/2014/main" id="{223DF2D7-297C-A68D-2687-17C3E46E6F8F}"/>
              </a:ext>
            </a:extLst>
          </p:cNvPr>
          <p:cNvPicPr>
            <a:picLocks noChangeAspect="1"/>
          </p:cNvPicPr>
          <p:nvPr/>
        </p:nvPicPr>
        <p:blipFill>
          <a:blip r:embed="rId3"/>
          <a:stretch>
            <a:fillRect/>
          </a:stretch>
        </p:blipFill>
        <p:spPr>
          <a:xfrm>
            <a:off x="535408" y="3095233"/>
            <a:ext cx="5975766" cy="3397825"/>
          </a:xfrm>
          <a:prstGeom prst="rect">
            <a:avLst/>
          </a:prstGeom>
        </p:spPr>
      </p:pic>
      <p:sp>
        <p:nvSpPr>
          <p:cNvPr id="55" name="TextBox 54">
            <a:extLst>
              <a:ext uri="{FF2B5EF4-FFF2-40B4-BE49-F238E27FC236}">
                <a16:creationId xmlns:a16="http://schemas.microsoft.com/office/drawing/2014/main" id="{68F75DC2-DC78-D0EB-5B36-6124F2D88530}"/>
              </a:ext>
            </a:extLst>
          </p:cNvPr>
          <p:cNvSpPr txBox="1"/>
          <p:nvPr/>
        </p:nvSpPr>
        <p:spPr>
          <a:xfrm>
            <a:off x="2072239" y="2765105"/>
            <a:ext cx="2403222" cy="369332"/>
          </a:xfrm>
          <a:prstGeom prst="rect">
            <a:avLst/>
          </a:prstGeom>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rPr>
              <a:t>CCR example - CDM</a:t>
            </a:r>
            <a:endParaRPr kumimoji="0" lang="en-GB" b="1"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endParaRPr>
          </a:p>
        </p:txBody>
      </p:sp>
      <p:pic>
        <p:nvPicPr>
          <p:cNvPr id="57" name="Picture 56">
            <a:extLst>
              <a:ext uri="{FF2B5EF4-FFF2-40B4-BE49-F238E27FC236}">
                <a16:creationId xmlns:a16="http://schemas.microsoft.com/office/drawing/2014/main" id="{241257C0-1B87-164C-A8F2-50898C220978}"/>
              </a:ext>
            </a:extLst>
          </p:cNvPr>
          <p:cNvPicPr>
            <a:picLocks noChangeAspect="1"/>
          </p:cNvPicPr>
          <p:nvPr/>
        </p:nvPicPr>
        <p:blipFill>
          <a:blip r:embed="rId4"/>
          <a:stretch>
            <a:fillRect/>
          </a:stretch>
        </p:blipFill>
        <p:spPr>
          <a:xfrm>
            <a:off x="3780122" y="5521757"/>
            <a:ext cx="1390677" cy="1024271"/>
          </a:xfrm>
          <a:prstGeom prst="rect">
            <a:avLst/>
          </a:prstGeom>
          <a:ln>
            <a:solidFill>
              <a:schemeClr val="accent1"/>
            </a:solidFill>
          </a:ln>
          <a:effectLst>
            <a:outerShdw blurRad="292100" dist="139700" dir="2700000" algn="tl" rotWithShape="0">
              <a:srgbClr val="333333">
                <a:alpha val="65000"/>
              </a:srgbClr>
            </a:outerShdw>
          </a:effectLst>
        </p:spPr>
      </p:pic>
      <p:pic>
        <p:nvPicPr>
          <p:cNvPr id="59" name="Picture 58">
            <a:extLst>
              <a:ext uri="{FF2B5EF4-FFF2-40B4-BE49-F238E27FC236}">
                <a16:creationId xmlns:a16="http://schemas.microsoft.com/office/drawing/2014/main" id="{97FD232B-04F6-D958-78B0-42A1F19760AE}"/>
              </a:ext>
            </a:extLst>
          </p:cNvPr>
          <p:cNvPicPr>
            <a:picLocks noChangeAspect="1"/>
          </p:cNvPicPr>
          <p:nvPr/>
        </p:nvPicPr>
        <p:blipFill>
          <a:blip r:embed="rId5"/>
          <a:stretch>
            <a:fillRect/>
          </a:stretch>
        </p:blipFill>
        <p:spPr>
          <a:xfrm>
            <a:off x="3311526" y="3352800"/>
            <a:ext cx="1003848" cy="890291"/>
          </a:xfrm>
          <a:prstGeom prst="rect">
            <a:avLst/>
          </a:prstGeom>
          <a:ln>
            <a:solidFill>
              <a:schemeClr val="accent1"/>
            </a:solidFill>
          </a:ln>
          <a:effectLst>
            <a:outerShdw blurRad="292100" dist="139700" dir="2700000" algn="tl" rotWithShape="0">
              <a:srgbClr val="333333">
                <a:alpha val="65000"/>
              </a:srgbClr>
            </a:outerShdw>
          </a:effectLst>
        </p:spPr>
      </p:pic>
      <p:sp>
        <p:nvSpPr>
          <p:cNvPr id="1024" name="TextBox 1023">
            <a:extLst>
              <a:ext uri="{FF2B5EF4-FFF2-40B4-BE49-F238E27FC236}">
                <a16:creationId xmlns:a16="http://schemas.microsoft.com/office/drawing/2014/main" id="{08DA68C6-463D-C39F-99D9-672491EA28FC}"/>
              </a:ext>
            </a:extLst>
          </p:cNvPr>
          <p:cNvSpPr txBox="1"/>
          <p:nvPr/>
        </p:nvSpPr>
        <p:spPr>
          <a:xfrm>
            <a:off x="9975099" y="2949771"/>
            <a:ext cx="1400400" cy="738664"/>
          </a:xfrm>
          <a:prstGeom prst="rect">
            <a:avLst/>
          </a:prstGeom>
          <a:ln w="19050">
            <a:solidFill>
              <a:schemeClr val="accent1"/>
            </a:solidFill>
          </a:ln>
        </p:spPr>
        <p:txBody>
          <a:bodyPr wrap="square" rtlCol="0" anchor="ctr" anchorCtr="0">
            <a:spAutoFit/>
          </a:bodyPr>
          <a:lstStyle>
            <a:defPPr>
              <a:defRPr lang="fr-FR"/>
            </a:defPPr>
            <a:lvl1pPr algn="ctr">
              <a:defRPr sz="1400">
                <a:solidFill>
                  <a:schemeClr val="accent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rPr>
              <a:t>Metering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rPr>
              <a:t>Technician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rPr>
              <a:t>Offshore</a:t>
            </a:r>
            <a:endParaRPr kumimoji="0" lang="en-GB" b="0"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endParaRPr>
          </a:p>
        </p:txBody>
      </p:sp>
      <p:sp>
        <p:nvSpPr>
          <p:cNvPr id="1027" name="TextBox 1026">
            <a:extLst>
              <a:ext uri="{FF2B5EF4-FFF2-40B4-BE49-F238E27FC236}">
                <a16:creationId xmlns:a16="http://schemas.microsoft.com/office/drawing/2014/main" id="{950AD75A-AC9B-2E6B-3E5A-DD610551DDD4}"/>
              </a:ext>
            </a:extLst>
          </p:cNvPr>
          <p:cNvSpPr txBox="1"/>
          <p:nvPr/>
        </p:nvSpPr>
        <p:spPr>
          <a:xfrm>
            <a:off x="9694007" y="3795550"/>
            <a:ext cx="1962585" cy="2462213"/>
          </a:xfrm>
          <a:prstGeom prst="rect">
            <a:avLst/>
          </a:prstGeom>
          <a:noFill/>
        </p:spPr>
        <p:txBody>
          <a:bodyPr wrap="square" rtlCol="0">
            <a:spAutoFit/>
          </a:bodyPr>
          <a:lstStyle/>
          <a:p>
            <a:pPr marL="0" algn="just" rtl="0" eaLnBrk="1" latinLnBrk="0" hangingPunct="1">
              <a:buFont typeface="Arial" panose="020B0604020202020204" pitchFamily="34" charset="0"/>
              <a:buChar char="•"/>
            </a:pPr>
            <a:r>
              <a:rPr lang="en-US" sz="1400" b="1">
                <a:solidFill>
                  <a:srgbClr val="6F6F6F"/>
                </a:solidFill>
                <a:effectLst/>
                <a:latin typeface="-apple-system"/>
              </a:rPr>
              <a:t>Calibration Data</a:t>
            </a:r>
            <a:r>
              <a:rPr lang="en-US" sz="1400">
                <a:solidFill>
                  <a:srgbClr val="6F6F6F"/>
                </a:solidFill>
                <a:effectLst/>
                <a:latin typeface="-apple-system"/>
              </a:rPr>
              <a:t>: Enter Calibration Data inputs.</a:t>
            </a:r>
          </a:p>
          <a:p>
            <a:pPr marL="0" algn="just" rtl="0" eaLnBrk="1" latinLnBrk="0" hangingPunct="1">
              <a:buFont typeface="Arial" panose="020B0604020202020204" pitchFamily="34" charset="0"/>
              <a:buChar char="•"/>
            </a:pPr>
            <a:r>
              <a:rPr lang="en-US" sz="1400" b="1">
                <a:solidFill>
                  <a:srgbClr val="6F6F6F"/>
                </a:solidFill>
                <a:effectLst/>
                <a:latin typeface="-apple-system"/>
              </a:rPr>
              <a:t>Gas and Oil Analysis Reports</a:t>
            </a:r>
            <a:r>
              <a:rPr lang="en-US" sz="1400">
                <a:solidFill>
                  <a:srgbClr val="6F6F6F"/>
                </a:solidFill>
                <a:effectLst/>
                <a:latin typeface="-apple-system"/>
              </a:rPr>
              <a:t>: Enter Gas and Oil analysis results from laboratory reports.</a:t>
            </a:r>
          </a:p>
          <a:p>
            <a:pPr marL="0" algn="just" rtl="0" eaLnBrk="1" latinLnBrk="0" hangingPunct="1">
              <a:buFont typeface="Arial" panose="020B0604020202020204" pitchFamily="34" charset="0"/>
              <a:buChar char="•"/>
            </a:pPr>
            <a:r>
              <a:rPr lang="en-US" sz="1400" b="1">
                <a:solidFill>
                  <a:srgbClr val="6F6F6F"/>
                </a:solidFill>
                <a:effectLst/>
                <a:latin typeface="-apple-system"/>
              </a:rPr>
              <a:t>Computer Logs</a:t>
            </a:r>
            <a:r>
              <a:rPr lang="en-US" sz="1400">
                <a:solidFill>
                  <a:srgbClr val="6F6F6F"/>
                </a:solidFill>
                <a:effectLst/>
                <a:latin typeface="-apple-system"/>
              </a:rPr>
              <a:t>: Daily Logs are created containing all relevant information. </a:t>
            </a:r>
            <a:r>
              <a:rPr kumimoji="0" lang="en-US" sz="1400" b="0"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rPr>
              <a:t>ANP XML Files.</a:t>
            </a:r>
            <a:endParaRPr lang="en-US" sz="1400">
              <a:solidFill>
                <a:srgbClr val="646363"/>
              </a:solidFill>
              <a:latin typeface="Avenir Light" panose="020B0402020203020204" pitchFamily="34" charset="77"/>
            </a:endParaRPr>
          </a:p>
        </p:txBody>
      </p:sp>
      <p:pic>
        <p:nvPicPr>
          <p:cNvPr id="1033" name="Graphic 1032" descr="Database">
            <a:extLst>
              <a:ext uri="{FF2B5EF4-FFF2-40B4-BE49-F238E27FC236}">
                <a16:creationId xmlns:a16="http://schemas.microsoft.com/office/drawing/2014/main" id="{0D9B12E1-59C9-3244-2C9D-B1C3E6E8D5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88032" y="1020474"/>
            <a:ext cx="914400" cy="914400"/>
          </a:xfrm>
          <a:prstGeom prst="rect">
            <a:avLst/>
          </a:prstGeom>
        </p:spPr>
      </p:pic>
      <p:sp>
        <p:nvSpPr>
          <p:cNvPr id="1034" name="TextBox 1033">
            <a:extLst>
              <a:ext uri="{FF2B5EF4-FFF2-40B4-BE49-F238E27FC236}">
                <a16:creationId xmlns:a16="http://schemas.microsoft.com/office/drawing/2014/main" id="{BBD497BD-C650-33E8-9F3D-9D94A1161894}"/>
              </a:ext>
            </a:extLst>
          </p:cNvPr>
          <p:cNvSpPr txBox="1"/>
          <p:nvPr/>
        </p:nvSpPr>
        <p:spPr>
          <a:xfrm>
            <a:off x="8411286" y="2054299"/>
            <a:ext cx="1282721" cy="461665"/>
          </a:xfrm>
          <a:prstGeom prst="rect">
            <a:avLst/>
          </a:prstGeom>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rPr>
              <a:t>Offshore</a:t>
            </a:r>
            <a:br>
              <a:rPr kumimoji="0" lang="en-US" sz="1200" b="0"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rPr>
            </a:br>
            <a:r>
              <a:rPr kumimoji="0" lang="en-US" sz="1200" b="0"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rPr>
              <a:t>Repository</a:t>
            </a:r>
            <a:endParaRPr kumimoji="0" lang="en-GB" sz="1200" b="0"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endParaRPr>
          </a:p>
        </p:txBody>
      </p:sp>
      <p:cxnSp>
        <p:nvCxnSpPr>
          <p:cNvPr id="1035" name="Straight Arrow Connector 1034">
            <a:extLst>
              <a:ext uri="{FF2B5EF4-FFF2-40B4-BE49-F238E27FC236}">
                <a16:creationId xmlns:a16="http://schemas.microsoft.com/office/drawing/2014/main" id="{B4A24B57-D262-1368-FCE0-710CD2194229}"/>
              </a:ext>
            </a:extLst>
          </p:cNvPr>
          <p:cNvCxnSpPr/>
          <p:nvPr/>
        </p:nvCxnSpPr>
        <p:spPr>
          <a:xfrm>
            <a:off x="7891388" y="1494683"/>
            <a:ext cx="590550" cy="0"/>
          </a:xfrm>
          <a:prstGeom prst="straightConnector1">
            <a:avLst/>
          </a:prstGeom>
          <a:ln w="127000" cap="sq" cmpd="sng">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038" name="Oval 1037">
            <a:extLst>
              <a:ext uri="{FF2B5EF4-FFF2-40B4-BE49-F238E27FC236}">
                <a16:creationId xmlns:a16="http://schemas.microsoft.com/office/drawing/2014/main" id="{41715FD4-5EEC-BC85-899F-C8CBCF712842}"/>
              </a:ext>
            </a:extLst>
          </p:cNvPr>
          <p:cNvSpPr/>
          <p:nvPr/>
        </p:nvSpPr>
        <p:spPr>
          <a:xfrm>
            <a:off x="6855960" y="730749"/>
            <a:ext cx="360000" cy="360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a:solidFill>
                  <a:schemeClr val="bg1"/>
                </a:solidFill>
              </a:rPr>
              <a:t>1</a:t>
            </a:r>
          </a:p>
        </p:txBody>
      </p:sp>
      <p:sp>
        <p:nvSpPr>
          <p:cNvPr id="1040" name="TextBox 1039">
            <a:extLst>
              <a:ext uri="{FF2B5EF4-FFF2-40B4-BE49-F238E27FC236}">
                <a16:creationId xmlns:a16="http://schemas.microsoft.com/office/drawing/2014/main" id="{287AE78A-9290-90D7-4FCF-1979C2C08CC3}"/>
              </a:ext>
            </a:extLst>
          </p:cNvPr>
          <p:cNvSpPr txBox="1"/>
          <p:nvPr/>
        </p:nvSpPr>
        <p:spPr>
          <a:xfrm>
            <a:off x="7533647" y="3706611"/>
            <a:ext cx="1400400" cy="307777"/>
          </a:xfrm>
          <a:prstGeom prst="rect">
            <a:avLst/>
          </a:prstGeom>
          <a:ln w="19050">
            <a:solidFill>
              <a:schemeClr val="accent1"/>
            </a:solidFill>
          </a:ln>
        </p:spPr>
        <p:txBody>
          <a:bodyPr wrap="square" rtlCol="0" anchor="ctr" anchorCtr="0">
            <a:spAutoFit/>
          </a:bodyPr>
          <a:lstStyle>
            <a:defPPr>
              <a:defRPr lang="fr-FR"/>
            </a:defPPr>
            <a:lvl1pPr algn="ctr">
              <a:defRPr sz="1400">
                <a:solidFill>
                  <a:schemeClr val="accent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rPr>
              <a:t>ICSS</a:t>
            </a:r>
            <a:endParaRPr kumimoji="0" lang="en-GB" b="0"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endParaRPr>
          </a:p>
        </p:txBody>
      </p:sp>
      <p:cxnSp>
        <p:nvCxnSpPr>
          <p:cNvPr id="1043" name="Connector: Elbow 1042">
            <a:extLst>
              <a:ext uri="{FF2B5EF4-FFF2-40B4-BE49-F238E27FC236}">
                <a16:creationId xmlns:a16="http://schemas.microsoft.com/office/drawing/2014/main" id="{2503926E-8B87-DA1B-329F-6A73DFC59163}"/>
              </a:ext>
            </a:extLst>
          </p:cNvPr>
          <p:cNvCxnSpPr>
            <a:cxnSpLocks/>
            <a:stCxn id="1040" idx="3"/>
            <a:endCxn id="1024" idx="1"/>
          </p:cNvCxnSpPr>
          <p:nvPr/>
        </p:nvCxnSpPr>
        <p:spPr>
          <a:xfrm flipV="1">
            <a:off x="8934047" y="3319103"/>
            <a:ext cx="1041052" cy="54139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47" name="Connector: Elbow 1046">
            <a:extLst>
              <a:ext uri="{FF2B5EF4-FFF2-40B4-BE49-F238E27FC236}">
                <a16:creationId xmlns:a16="http://schemas.microsoft.com/office/drawing/2014/main" id="{5915E717-8B81-F5B4-A6A1-6F234ED204E8}"/>
              </a:ext>
            </a:extLst>
          </p:cNvPr>
          <p:cNvCxnSpPr>
            <a:cxnSpLocks/>
            <a:stCxn id="57" idx="3"/>
            <a:endCxn id="1040" idx="1"/>
          </p:cNvCxnSpPr>
          <p:nvPr/>
        </p:nvCxnSpPr>
        <p:spPr>
          <a:xfrm flipV="1">
            <a:off x="5170799" y="3860500"/>
            <a:ext cx="2362848" cy="217339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1" name="Connector: Elbow 1050">
            <a:extLst>
              <a:ext uri="{FF2B5EF4-FFF2-40B4-BE49-F238E27FC236}">
                <a16:creationId xmlns:a16="http://schemas.microsoft.com/office/drawing/2014/main" id="{205F0D39-6524-1AF7-1033-A717AF9612AE}"/>
              </a:ext>
            </a:extLst>
          </p:cNvPr>
          <p:cNvCxnSpPr>
            <a:stCxn id="59" idx="2"/>
            <a:endCxn id="57" idx="0"/>
          </p:cNvCxnSpPr>
          <p:nvPr/>
        </p:nvCxnSpPr>
        <p:spPr>
          <a:xfrm rot="16200000" flipH="1">
            <a:off x="3505122" y="4551418"/>
            <a:ext cx="1278666" cy="662011"/>
          </a:xfrm>
          <a:prstGeom prst="bentConnector3">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768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4CBD7-F2B2-39DE-D7DE-2A71D0BE6DAA}"/>
              </a:ext>
            </a:extLst>
          </p:cNvPr>
          <p:cNvSpPr>
            <a:spLocks noGrp="1"/>
          </p:cNvSpPr>
          <p:nvPr>
            <p:ph type="title"/>
          </p:nvPr>
        </p:nvSpPr>
        <p:spPr>
          <a:xfrm>
            <a:off x="407988" y="221954"/>
            <a:ext cx="9011924" cy="341632"/>
          </a:xfrm>
        </p:spPr>
        <p:txBody>
          <a:bodyPr/>
          <a:lstStyle/>
          <a:p>
            <a:r>
              <a:rPr lang="en-US" sz="1800" b="1">
                <a:latin typeface="Open Sans" panose="020B0606030504020204" pitchFamily="34" charset="0"/>
                <a:ea typeface="Open Sans" panose="020B0606030504020204" pitchFamily="34" charset="0"/>
                <a:cs typeface="Open Sans" panose="020B0606030504020204" pitchFamily="34" charset="0"/>
              </a:rPr>
              <a:t>Flow of Information Detailed – 1 &amp; 2 </a:t>
            </a:r>
            <a:r>
              <a:rPr lang="pt-BR" sz="1800" b="1">
                <a:latin typeface="Open sans" panose="020B0606030504020204" pitchFamily="34" charset="0"/>
                <a:ea typeface="Open sans" panose="020B0606030504020204" pitchFamily="34" charset="0"/>
                <a:cs typeface="Open sans" panose="020B0606030504020204" pitchFamily="34" charset="0"/>
              </a:rPr>
              <a:t>[AS-IS]</a:t>
            </a:r>
            <a:endParaRPr lang="en-US" sz="1800"/>
          </a:p>
        </p:txBody>
      </p:sp>
      <p:sp>
        <p:nvSpPr>
          <p:cNvPr id="3" name="Footer Placeholder 2">
            <a:extLst>
              <a:ext uri="{FF2B5EF4-FFF2-40B4-BE49-F238E27FC236}">
                <a16:creationId xmlns:a16="http://schemas.microsoft.com/office/drawing/2014/main" id="{44EC3C38-1D51-3164-0010-CB753D81964E}"/>
              </a:ext>
            </a:extLst>
          </p:cNvPr>
          <p:cNvSpPr>
            <a:spLocks noGrp="1"/>
          </p:cNvSpPr>
          <p:nvPr>
            <p:ph type="ftr" sz="quarter" idx="10"/>
          </p:nvPr>
        </p:nvSpPr>
        <p:spPr/>
        <p:txBody>
          <a:bodyPr/>
          <a:lstStyle/>
          <a:p>
            <a:r>
              <a:rPr lang="fr-FR"/>
              <a:t>© SBM Offshore 2023. All rights reserved. www.sbmoffshore.com</a:t>
            </a:r>
          </a:p>
        </p:txBody>
      </p:sp>
      <p:sp>
        <p:nvSpPr>
          <p:cNvPr id="4" name="Slide Number Placeholder 3">
            <a:extLst>
              <a:ext uri="{FF2B5EF4-FFF2-40B4-BE49-F238E27FC236}">
                <a16:creationId xmlns:a16="http://schemas.microsoft.com/office/drawing/2014/main" id="{9C62EC26-6A01-9C82-A50B-51213F0CEC81}"/>
              </a:ext>
            </a:extLst>
          </p:cNvPr>
          <p:cNvSpPr>
            <a:spLocks noGrp="1"/>
          </p:cNvSpPr>
          <p:nvPr>
            <p:ph type="sldNum" sz="quarter" idx="11"/>
          </p:nvPr>
        </p:nvSpPr>
        <p:spPr/>
        <p:txBody>
          <a:bodyPr/>
          <a:lstStyle/>
          <a:p>
            <a:fld id="{B07B8046-5099-5A4D-8E74-E863D84FE29A}" type="slidenum">
              <a:rPr lang="fr-FR" smtClean="0"/>
              <a:pPr/>
              <a:t>32</a:t>
            </a:fld>
            <a:endParaRPr lang="fr-FR"/>
          </a:p>
        </p:txBody>
      </p:sp>
      <p:sp>
        <p:nvSpPr>
          <p:cNvPr id="21" name="Rectangle 20">
            <a:extLst>
              <a:ext uri="{FF2B5EF4-FFF2-40B4-BE49-F238E27FC236}">
                <a16:creationId xmlns:a16="http://schemas.microsoft.com/office/drawing/2014/main" id="{7530881A-8B8C-9614-0563-1716C5C34FBE}"/>
              </a:ext>
            </a:extLst>
          </p:cNvPr>
          <p:cNvSpPr/>
          <p:nvPr/>
        </p:nvSpPr>
        <p:spPr>
          <a:xfrm>
            <a:off x="1967152" y="3034857"/>
            <a:ext cx="1114216" cy="6947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a:solidFill>
                  <a:schemeClr val="tx1"/>
                </a:solidFill>
              </a:rPr>
              <a:t>NAS Package</a:t>
            </a:r>
          </a:p>
        </p:txBody>
      </p:sp>
      <p:cxnSp>
        <p:nvCxnSpPr>
          <p:cNvPr id="23" name="Straight Connector 22">
            <a:extLst>
              <a:ext uri="{FF2B5EF4-FFF2-40B4-BE49-F238E27FC236}">
                <a16:creationId xmlns:a16="http://schemas.microsoft.com/office/drawing/2014/main" id="{B3C03850-DBFC-51E8-4154-BEBBB0F886F3}"/>
              </a:ext>
            </a:extLst>
          </p:cNvPr>
          <p:cNvCxnSpPr>
            <a:cxnSpLocks/>
            <a:stCxn id="33" idx="3"/>
            <a:endCxn id="21" idx="1"/>
          </p:cNvCxnSpPr>
          <p:nvPr/>
        </p:nvCxnSpPr>
        <p:spPr>
          <a:xfrm>
            <a:off x="1452716" y="3379132"/>
            <a:ext cx="514436" cy="3118"/>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E2DC49C-2BE9-98BD-C893-4E7D40978EBB}"/>
              </a:ext>
            </a:extLst>
          </p:cNvPr>
          <p:cNvSpPr txBox="1"/>
          <p:nvPr/>
        </p:nvSpPr>
        <p:spPr>
          <a:xfrm>
            <a:off x="2547350" y="4597357"/>
            <a:ext cx="3013372" cy="1600438"/>
          </a:xfrm>
          <a:prstGeom prst="rect">
            <a:avLst/>
          </a:prstGeom>
          <a:noFill/>
        </p:spPr>
        <p:txBody>
          <a:bodyPr wrap="square" rtlCol="0">
            <a:spAutoFit/>
          </a:bodyPr>
          <a:lstStyle/>
          <a:p>
            <a:r>
              <a:rPr lang="pt-BR" sz="1400" b="1"/>
              <a:t>Softwares used in XML generation:</a:t>
            </a:r>
          </a:p>
          <a:p>
            <a:endParaRPr lang="pt-BR" sz="1400" b="1"/>
          </a:p>
          <a:p>
            <a:pPr marL="285750" indent="-285750">
              <a:buFont typeface="Arial" panose="020B0604020202020204" pitchFamily="34" charset="0"/>
              <a:buChar char="•"/>
            </a:pPr>
            <a:r>
              <a:rPr lang="pt-BR" sz="1400" b="1"/>
              <a:t>CDA </a:t>
            </a:r>
            <a:r>
              <a:rPr lang="pt-BR" sz="1400"/>
              <a:t>- Strack</a:t>
            </a:r>
          </a:p>
          <a:p>
            <a:pPr marL="285750" indent="-285750">
              <a:buFont typeface="Arial" panose="020B0604020202020204" pitchFamily="34" charset="0"/>
              <a:buChar char="•"/>
            </a:pPr>
            <a:r>
              <a:rPr lang="pt-BR" sz="1400" b="1"/>
              <a:t>CDI,CDS,CDM </a:t>
            </a:r>
            <a:r>
              <a:rPr lang="pt-BR" sz="1400"/>
              <a:t>– ODS (old version)</a:t>
            </a:r>
          </a:p>
          <a:p>
            <a:pPr marL="285750" indent="-285750">
              <a:buFont typeface="Arial" panose="020B0604020202020204" pitchFamily="34" charset="0"/>
              <a:buChar char="•"/>
            </a:pPr>
            <a:r>
              <a:rPr lang="pt-BR" sz="1400" b="1"/>
              <a:t>SEP, ATD, ADG </a:t>
            </a:r>
            <a:r>
              <a:rPr lang="pt-BR" sz="1400"/>
              <a:t>- ODS (new version)</a:t>
            </a:r>
          </a:p>
          <a:p>
            <a:pPr marL="285750" indent="-285750">
              <a:buFont typeface="Arial" panose="020B0604020202020204" pitchFamily="34" charset="0"/>
              <a:buChar char="•"/>
            </a:pPr>
            <a:r>
              <a:rPr lang="pt-BR" sz="1400" b="1"/>
              <a:t>CDP</a:t>
            </a:r>
            <a:r>
              <a:rPr lang="pt-BR" sz="1400"/>
              <a:t> - Emerson</a:t>
            </a:r>
          </a:p>
          <a:p>
            <a:pPr marL="285750" indent="-285750">
              <a:buFont typeface="Arial" panose="020B0604020202020204" pitchFamily="34" charset="0"/>
              <a:buChar char="•"/>
            </a:pPr>
            <a:r>
              <a:rPr lang="pt-BR" sz="1400" b="1"/>
              <a:t>ESS</a:t>
            </a:r>
            <a:r>
              <a:rPr lang="pt-BR" sz="1400"/>
              <a:t> - Focus</a:t>
            </a:r>
          </a:p>
        </p:txBody>
      </p:sp>
      <p:pic>
        <p:nvPicPr>
          <p:cNvPr id="33" name="Picture 32">
            <a:extLst>
              <a:ext uri="{FF2B5EF4-FFF2-40B4-BE49-F238E27FC236}">
                <a16:creationId xmlns:a16="http://schemas.microsoft.com/office/drawing/2014/main" id="{D58DB85E-F794-316F-037E-5F818383349D}"/>
              </a:ext>
            </a:extLst>
          </p:cNvPr>
          <p:cNvPicPr>
            <a:picLocks noChangeAspect="1"/>
          </p:cNvPicPr>
          <p:nvPr/>
        </p:nvPicPr>
        <p:blipFill>
          <a:blip r:embed="rId2"/>
          <a:srcRect l="10473" t="8074" r="9096" b="9117"/>
          <a:stretch/>
        </p:blipFill>
        <p:spPr>
          <a:xfrm>
            <a:off x="334194" y="2955027"/>
            <a:ext cx="1118522" cy="848209"/>
          </a:xfrm>
          <a:prstGeom prst="rect">
            <a:avLst/>
          </a:prstGeom>
          <a:ln>
            <a:solidFill>
              <a:schemeClr val="accent1"/>
            </a:solidFill>
          </a:ln>
          <a:effectLst>
            <a:outerShdw blurRad="292100" dist="139700" dir="2700000" algn="tl" rotWithShape="0">
              <a:srgbClr val="333333">
                <a:alpha val="65000"/>
              </a:srgbClr>
            </a:outerShdw>
          </a:effectLst>
        </p:spPr>
      </p:pic>
      <p:sp>
        <p:nvSpPr>
          <p:cNvPr id="57" name="Rectangle 56">
            <a:extLst>
              <a:ext uri="{FF2B5EF4-FFF2-40B4-BE49-F238E27FC236}">
                <a16:creationId xmlns:a16="http://schemas.microsoft.com/office/drawing/2014/main" id="{C6C926F9-9866-831A-2AB9-4765E87E35F3}"/>
              </a:ext>
            </a:extLst>
          </p:cNvPr>
          <p:cNvSpPr/>
          <p:nvPr/>
        </p:nvSpPr>
        <p:spPr>
          <a:xfrm>
            <a:off x="3762089" y="3051078"/>
            <a:ext cx="962891" cy="6561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a:solidFill>
                  <a:schemeClr val="tx1"/>
                </a:solidFill>
              </a:rPr>
              <a:t>NAS IT</a:t>
            </a:r>
          </a:p>
        </p:txBody>
      </p:sp>
      <p:cxnSp>
        <p:nvCxnSpPr>
          <p:cNvPr id="58" name="Straight Connector 57">
            <a:extLst>
              <a:ext uri="{FF2B5EF4-FFF2-40B4-BE49-F238E27FC236}">
                <a16:creationId xmlns:a16="http://schemas.microsoft.com/office/drawing/2014/main" id="{7916C60B-C413-A6F4-CF0A-F302FBD75D5C}"/>
              </a:ext>
            </a:extLst>
          </p:cNvPr>
          <p:cNvCxnSpPr>
            <a:cxnSpLocks/>
            <a:stCxn id="21" idx="3"/>
            <a:endCxn id="57" idx="1"/>
          </p:cNvCxnSpPr>
          <p:nvPr/>
        </p:nvCxnSpPr>
        <p:spPr>
          <a:xfrm flipV="1">
            <a:off x="3081368" y="3379131"/>
            <a:ext cx="680721" cy="3119"/>
          </a:xfrm>
          <a:prstGeom prst="line">
            <a:avLst/>
          </a:prstGeom>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6255C304-4365-5957-E527-1E4BA88F2058}"/>
              </a:ext>
            </a:extLst>
          </p:cNvPr>
          <p:cNvSpPr/>
          <p:nvPr/>
        </p:nvSpPr>
        <p:spPr>
          <a:xfrm>
            <a:off x="5281406" y="3057094"/>
            <a:ext cx="1400400" cy="64407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a:solidFill>
                  <a:schemeClr val="tx1"/>
                </a:solidFill>
              </a:rPr>
              <a:t>ICSS Workstation</a:t>
            </a:r>
          </a:p>
        </p:txBody>
      </p:sp>
      <p:cxnSp>
        <p:nvCxnSpPr>
          <p:cNvPr id="69" name="Straight Connector 68">
            <a:extLst>
              <a:ext uri="{FF2B5EF4-FFF2-40B4-BE49-F238E27FC236}">
                <a16:creationId xmlns:a16="http://schemas.microsoft.com/office/drawing/2014/main" id="{AED59FB8-159C-0456-C0C6-48C286E29F9D}"/>
              </a:ext>
            </a:extLst>
          </p:cNvPr>
          <p:cNvCxnSpPr>
            <a:cxnSpLocks/>
            <a:stCxn id="68" idx="1"/>
            <a:endCxn id="57" idx="3"/>
          </p:cNvCxnSpPr>
          <p:nvPr/>
        </p:nvCxnSpPr>
        <p:spPr>
          <a:xfrm flipH="1">
            <a:off x="4724980" y="3379131"/>
            <a:ext cx="556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4C2A53C-851F-81B0-2709-5B3B91F66836}"/>
              </a:ext>
            </a:extLst>
          </p:cNvPr>
          <p:cNvCxnSpPr>
            <a:cxnSpLocks/>
            <a:stCxn id="68" idx="3"/>
            <a:endCxn id="76" idx="1"/>
          </p:cNvCxnSpPr>
          <p:nvPr/>
        </p:nvCxnSpPr>
        <p:spPr>
          <a:xfrm>
            <a:off x="6681806" y="3379131"/>
            <a:ext cx="696056" cy="8753"/>
          </a:xfrm>
          <a:prstGeom prst="line">
            <a:avLst/>
          </a:prstGeom>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C215707-F9B9-C4A6-D99D-F3439C0764CD}"/>
              </a:ext>
            </a:extLst>
          </p:cNvPr>
          <p:cNvSpPr/>
          <p:nvPr/>
        </p:nvSpPr>
        <p:spPr>
          <a:xfrm>
            <a:off x="7377862" y="3018552"/>
            <a:ext cx="1225746" cy="738664"/>
          </a:xfrm>
          <a:prstGeom prst="rect">
            <a:avLst/>
          </a:prstGeom>
          <a:ln w="19050">
            <a:solidFill>
              <a:schemeClr val="accent1"/>
            </a:solidFill>
          </a:ln>
        </p:spPr>
        <p:txBody>
          <a:bodyPr wrap="square" rtlCol="0" anchor="ctr" anchorCtr="0">
            <a:spAutoFit/>
          </a:bodyPr>
          <a:lstStyle/>
          <a:p>
            <a:pPr algn="ctr"/>
            <a:r>
              <a:rPr lang="en-US" sz="1400">
                <a:solidFill>
                  <a:srgbClr val="F56E23"/>
                </a:solidFill>
                <a:latin typeface="Arial" panose="020B0604020202020204" pitchFamily="34" charset="0"/>
                <a:cs typeface="Arial" panose="020B0604020202020204" pitchFamily="34" charset="0"/>
              </a:rPr>
              <a:t>Metering</a:t>
            </a:r>
          </a:p>
          <a:p>
            <a:pPr algn="ctr"/>
            <a:r>
              <a:rPr lang="en-US" sz="1400">
                <a:solidFill>
                  <a:srgbClr val="F56E23"/>
                </a:solidFill>
                <a:latin typeface="Arial" panose="020B0604020202020204" pitchFamily="34" charset="0"/>
                <a:cs typeface="Arial" panose="020B0604020202020204" pitchFamily="34" charset="0"/>
              </a:rPr>
              <a:t>Technician</a:t>
            </a:r>
          </a:p>
          <a:p>
            <a:pPr algn="ctr"/>
            <a:r>
              <a:rPr lang="en-US" sz="1400">
                <a:solidFill>
                  <a:srgbClr val="F56E23"/>
                </a:solidFill>
                <a:latin typeface="Arial" panose="020B0604020202020204" pitchFamily="34" charset="0"/>
                <a:cs typeface="Arial" panose="020B0604020202020204" pitchFamily="34" charset="0"/>
              </a:rPr>
              <a:t>Offshore</a:t>
            </a:r>
            <a:endParaRPr lang="en-GB" sz="1400">
              <a:solidFill>
                <a:srgbClr val="F56E23"/>
              </a:solidFill>
              <a:latin typeface="Arial" panose="020B0604020202020204" pitchFamily="34" charset="0"/>
              <a:cs typeface="Arial" panose="020B0604020202020204" pitchFamily="34" charset="0"/>
            </a:endParaRPr>
          </a:p>
        </p:txBody>
      </p:sp>
      <p:sp>
        <p:nvSpPr>
          <p:cNvPr id="112" name="Rectangle 111">
            <a:extLst>
              <a:ext uri="{FF2B5EF4-FFF2-40B4-BE49-F238E27FC236}">
                <a16:creationId xmlns:a16="http://schemas.microsoft.com/office/drawing/2014/main" id="{9BB33747-7D71-60C8-77E7-EDEAC103DA28}"/>
              </a:ext>
            </a:extLst>
          </p:cNvPr>
          <p:cNvSpPr/>
          <p:nvPr/>
        </p:nvSpPr>
        <p:spPr>
          <a:xfrm>
            <a:off x="1739075" y="1766942"/>
            <a:ext cx="1628477" cy="2598740"/>
          </a:xfrm>
          <a:prstGeom prst="rect">
            <a:avLst/>
          </a:prstGeom>
          <a:noFill/>
          <a:ln>
            <a:solidFill>
              <a:schemeClr val="tx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61A0A3BB-990C-38A4-9A3E-F9F7D2EC0DAE}"/>
              </a:ext>
            </a:extLst>
          </p:cNvPr>
          <p:cNvSpPr/>
          <p:nvPr/>
        </p:nvSpPr>
        <p:spPr>
          <a:xfrm>
            <a:off x="3595629" y="1742853"/>
            <a:ext cx="5501081" cy="2598740"/>
          </a:xfrm>
          <a:prstGeom prst="rect">
            <a:avLst/>
          </a:pr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42D62970-0278-3796-169D-4B19EE74FF5C}"/>
              </a:ext>
            </a:extLst>
          </p:cNvPr>
          <p:cNvSpPr/>
          <p:nvPr/>
        </p:nvSpPr>
        <p:spPr>
          <a:xfrm>
            <a:off x="255445" y="1769355"/>
            <a:ext cx="1279576" cy="2598740"/>
          </a:xfrm>
          <a:prstGeom prst="rect">
            <a:avLst/>
          </a:prstGeom>
          <a:noFill/>
          <a:ln>
            <a:solidFill>
              <a:schemeClr val="bg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AC655F-270C-A0E8-B37D-D88983CBA78C}"/>
              </a:ext>
            </a:extLst>
          </p:cNvPr>
          <p:cNvSpPr txBox="1"/>
          <p:nvPr/>
        </p:nvSpPr>
        <p:spPr>
          <a:xfrm>
            <a:off x="385836" y="1814795"/>
            <a:ext cx="1321383" cy="307777"/>
          </a:xfrm>
          <a:prstGeom prst="rect">
            <a:avLst/>
          </a:prstGeom>
          <a:noFill/>
        </p:spPr>
        <p:txBody>
          <a:bodyPr wrap="square">
            <a:spAutoFit/>
          </a:bodyPr>
          <a:lstStyle/>
          <a:p>
            <a:r>
              <a:rPr lang="pt-BR" sz="1400" b="1"/>
              <a:t>ICSS Network</a:t>
            </a:r>
            <a:endParaRPr lang="en-US" sz="1400" b="1"/>
          </a:p>
        </p:txBody>
      </p:sp>
      <p:sp>
        <p:nvSpPr>
          <p:cNvPr id="117" name="TextBox 116">
            <a:extLst>
              <a:ext uri="{FF2B5EF4-FFF2-40B4-BE49-F238E27FC236}">
                <a16:creationId xmlns:a16="http://schemas.microsoft.com/office/drawing/2014/main" id="{5C72499F-53ED-379F-2DE2-C20BE614C149}"/>
              </a:ext>
            </a:extLst>
          </p:cNvPr>
          <p:cNvSpPr txBox="1"/>
          <p:nvPr/>
        </p:nvSpPr>
        <p:spPr>
          <a:xfrm>
            <a:off x="2817793" y="1778999"/>
            <a:ext cx="692851" cy="307777"/>
          </a:xfrm>
          <a:prstGeom prst="rect">
            <a:avLst/>
          </a:prstGeom>
          <a:noFill/>
        </p:spPr>
        <p:txBody>
          <a:bodyPr wrap="square">
            <a:spAutoFit/>
          </a:bodyPr>
          <a:lstStyle/>
          <a:p>
            <a:r>
              <a:rPr lang="pt-BR" sz="1400" b="1"/>
              <a:t>DMZ</a:t>
            </a:r>
            <a:endParaRPr lang="en-US" sz="1400" b="1"/>
          </a:p>
        </p:txBody>
      </p:sp>
      <p:sp>
        <p:nvSpPr>
          <p:cNvPr id="118" name="TextBox 117">
            <a:extLst>
              <a:ext uri="{FF2B5EF4-FFF2-40B4-BE49-F238E27FC236}">
                <a16:creationId xmlns:a16="http://schemas.microsoft.com/office/drawing/2014/main" id="{9C083163-E071-06B8-652E-A27A4B4B0370}"/>
              </a:ext>
            </a:extLst>
          </p:cNvPr>
          <p:cNvSpPr txBox="1"/>
          <p:nvPr/>
        </p:nvSpPr>
        <p:spPr>
          <a:xfrm>
            <a:off x="8017233" y="1766942"/>
            <a:ext cx="1079477" cy="307777"/>
          </a:xfrm>
          <a:prstGeom prst="rect">
            <a:avLst/>
          </a:prstGeom>
          <a:noFill/>
        </p:spPr>
        <p:txBody>
          <a:bodyPr wrap="square">
            <a:spAutoFit/>
          </a:bodyPr>
          <a:lstStyle/>
          <a:p>
            <a:r>
              <a:rPr lang="pt-BR" sz="1400" b="1"/>
              <a:t>IT Network</a:t>
            </a:r>
            <a:endParaRPr lang="en-US" sz="1400" b="1"/>
          </a:p>
        </p:txBody>
      </p:sp>
      <p:sp>
        <p:nvSpPr>
          <p:cNvPr id="119" name="Rectangle 118">
            <a:extLst>
              <a:ext uri="{FF2B5EF4-FFF2-40B4-BE49-F238E27FC236}">
                <a16:creationId xmlns:a16="http://schemas.microsoft.com/office/drawing/2014/main" id="{054448DE-5C7C-16B1-542E-CE91C66F8CF0}"/>
              </a:ext>
            </a:extLst>
          </p:cNvPr>
          <p:cNvSpPr/>
          <p:nvPr/>
        </p:nvSpPr>
        <p:spPr>
          <a:xfrm>
            <a:off x="10059601" y="1742853"/>
            <a:ext cx="1717129" cy="2598740"/>
          </a:xfrm>
          <a:prstGeom prst="rect">
            <a:avLst/>
          </a:prstGeom>
          <a:noFill/>
          <a:ln>
            <a:solidFill>
              <a:schemeClr val="bg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20" name="TextBox 119">
            <a:extLst>
              <a:ext uri="{FF2B5EF4-FFF2-40B4-BE49-F238E27FC236}">
                <a16:creationId xmlns:a16="http://schemas.microsoft.com/office/drawing/2014/main" id="{D87EC52B-5D85-5455-ED49-75BABBD3A721}"/>
              </a:ext>
            </a:extLst>
          </p:cNvPr>
          <p:cNvSpPr txBox="1"/>
          <p:nvPr/>
        </p:nvSpPr>
        <p:spPr>
          <a:xfrm>
            <a:off x="10377533" y="1788887"/>
            <a:ext cx="1377964" cy="307777"/>
          </a:xfrm>
          <a:prstGeom prst="rect">
            <a:avLst/>
          </a:prstGeom>
          <a:noFill/>
        </p:spPr>
        <p:txBody>
          <a:bodyPr wrap="square">
            <a:spAutoFit/>
          </a:bodyPr>
          <a:lstStyle/>
          <a:p>
            <a:r>
              <a:rPr lang="pt-BR" sz="1400" b="1"/>
              <a:t>Office Network</a:t>
            </a:r>
            <a:endParaRPr lang="en-US" sz="1400" b="1"/>
          </a:p>
        </p:txBody>
      </p:sp>
      <p:sp>
        <p:nvSpPr>
          <p:cNvPr id="121" name="Rectangle 120">
            <a:extLst>
              <a:ext uri="{FF2B5EF4-FFF2-40B4-BE49-F238E27FC236}">
                <a16:creationId xmlns:a16="http://schemas.microsoft.com/office/drawing/2014/main" id="{B843BA43-F40C-FA6D-E748-042C1685E6CF}"/>
              </a:ext>
            </a:extLst>
          </p:cNvPr>
          <p:cNvSpPr/>
          <p:nvPr/>
        </p:nvSpPr>
        <p:spPr>
          <a:xfrm>
            <a:off x="10404280" y="3009292"/>
            <a:ext cx="1225746" cy="738664"/>
          </a:xfrm>
          <a:prstGeom prst="rect">
            <a:avLst/>
          </a:prstGeom>
          <a:ln w="19050">
            <a:solidFill>
              <a:schemeClr val="accent1"/>
            </a:solidFill>
          </a:ln>
        </p:spPr>
        <p:txBody>
          <a:bodyPr wrap="square" rtlCol="0" anchor="ctr" anchorCtr="0">
            <a:spAutoFit/>
          </a:bodyPr>
          <a:lstStyle/>
          <a:p>
            <a:pPr algn="ctr"/>
            <a:r>
              <a:rPr lang="en-US" sz="1400">
                <a:solidFill>
                  <a:srgbClr val="F56E23"/>
                </a:solidFill>
                <a:latin typeface="Arial" panose="020B0604020202020204" pitchFamily="34" charset="0"/>
                <a:cs typeface="Arial" panose="020B0604020202020204" pitchFamily="34" charset="0"/>
              </a:rPr>
              <a:t>Metering</a:t>
            </a:r>
          </a:p>
          <a:p>
            <a:pPr algn="ctr"/>
            <a:r>
              <a:rPr lang="en-US" sz="1400">
                <a:solidFill>
                  <a:srgbClr val="F56E23"/>
                </a:solidFill>
                <a:latin typeface="Arial" panose="020B0604020202020204" pitchFamily="34" charset="0"/>
                <a:cs typeface="Arial" panose="020B0604020202020204" pitchFamily="34" charset="0"/>
              </a:rPr>
              <a:t>Engineer</a:t>
            </a:r>
          </a:p>
          <a:p>
            <a:pPr algn="ctr"/>
            <a:r>
              <a:rPr lang="en-US" sz="1400">
                <a:solidFill>
                  <a:srgbClr val="F56E23"/>
                </a:solidFill>
                <a:latin typeface="Arial" panose="020B0604020202020204" pitchFamily="34" charset="0"/>
                <a:cs typeface="Arial" panose="020B0604020202020204" pitchFamily="34" charset="0"/>
              </a:rPr>
              <a:t>Onshore</a:t>
            </a:r>
            <a:endParaRPr lang="en-GB" sz="1400">
              <a:solidFill>
                <a:srgbClr val="F56E23"/>
              </a:solidFill>
              <a:latin typeface="Arial" panose="020B0604020202020204" pitchFamily="34" charset="0"/>
              <a:cs typeface="Arial" panose="020B0604020202020204" pitchFamily="34" charset="0"/>
            </a:endParaRPr>
          </a:p>
        </p:txBody>
      </p:sp>
      <p:sp>
        <p:nvSpPr>
          <p:cNvPr id="126" name="TextBox 125">
            <a:extLst>
              <a:ext uri="{FF2B5EF4-FFF2-40B4-BE49-F238E27FC236}">
                <a16:creationId xmlns:a16="http://schemas.microsoft.com/office/drawing/2014/main" id="{3DBF3F7A-AD3B-6AAC-D788-F7DF865EA18C}"/>
              </a:ext>
            </a:extLst>
          </p:cNvPr>
          <p:cNvSpPr txBox="1"/>
          <p:nvPr/>
        </p:nvSpPr>
        <p:spPr>
          <a:xfrm>
            <a:off x="9090775" y="3953478"/>
            <a:ext cx="968826" cy="307777"/>
          </a:xfrm>
          <a:prstGeom prst="rect">
            <a:avLst/>
          </a:prstGeom>
          <a:solidFill>
            <a:schemeClr val="accent6"/>
          </a:solidFill>
        </p:spPr>
        <p:txBody>
          <a:bodyPr wrap="square">
            <a:spAutoFit/>
          </a:bodyPr>
          <a:lstStyle/>
          <a:p>
            <a:r>
              <a:rPr lang="pt-BR" sz="1400" b="1">
                <a:solidFill>
                  <a:schemeClr val="bg1"/>
                </a:solidFill>
              </a:rPr>
              <a:t>by e-mail</a:t>
            </a:r>
            <a:endParaRPr lang="en-US" sz="1400" b="1">
              <a:solidFill>
                <a:schemeClr val="bg1"/>
              </a:solidFill>
            </a:endParaRPr>
          </a:p>
        </p:txBody>
      </p:sp>
      <p:sp>
        <p:nvSpPr>
          <p:cNvPr id="36" name="TextBox 35">
            <a:extLst>
              <a:ext uri="{FF2B5EF4-FFF2-40B4-BE49-F238E27FC236}">
                <a16:creationId xmlns:a16="http://schemas.microsoft.com/office/drawing/2014/main" id="{027D7378-E494-C3B5-AFA0-62E07FDF2CF0}"/>
              </a:ext>
            </a:extLst>
          </p:cNvPr>
          <p:cNvSpPr txBox="1"/>
          <p:nvPr/>
        </p:nvSpPr>
        <p:spPr>
          <a:xfrm>
            <a:off x="2357726" y="3961318"/>
            <a:ext cx="2903900" cy="307777"/>
          </a:xfrm>
          <a:prstGeom prst="rect">
            <a:avLst/>
          </a:prstGeom>
          <a:solidFill>
            <a:schemeClr val="accent1"/>
          </a:solidFill>
        </p:spPr>
        <p:txBody>
          <a:bodyPr wrap="square" rtlCol="0">
            <a:spAutoFit/>
          </a:bodyPr>
          <a:lstStyle/>
          <a:p>
            <a:r>
              <a:rPr lang="pt-BR" sz="1400" b="1">
                <a:solidFill>
                  <a:schemeClr val="bg1"/>
                </a:solidFill>
              </a:rPr>
              <a:t>Automated Scheduling and scripting</a:t>
            </a:r>
            <a:endParaRPr lang="pt-BR" sz="1400">
              <a:solidFill>
                <a:schemeClr val="bg1"/>
              </a:solidFill>
            </a:endParaRPr>
          </a:p>
        </p:txBody>
      </p:sp>
      <p:cxnSp>
        <p:nvCxnSpPr>
          <p:cNvPr id="5" name="Straight Arrow Connector 4">
            <a:extLst>
              <a:ext uri="{FF2B5EF4-FFF2-40B4-BE49-F238E27FC236}">
                <a16:creationId xmlns:a16="http://schemas.microsoft.com/office/drawing/2014/main" id="{52674CEA-8E71-E45D-A6A1-7DCD5C71A954}"/>
              </a:ext>
            </a:extLst>
          </p:cNvPr>
          <p:cNvCxnSpPr>
            <a:cxnSpLocks/>
          </p:cNvCxnSpPr>
          <p:nvPr/>
        </p:nvCxnSpPr>
        <p:spPr>
          <a:xfrm>
            <a:off x="8635946" y="3484708"/>
            <a:ext cx="1741587" cy="0"/>
          </a:xfrm>
          <a:prstGeom prst="straightConnector1">
            <a:avLst/>
          </a:prstGeom>
          <a:ln w="57150" cap="sq" cmpd="sng">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5A93803-C566-AA10-0DA8-CB361022778E}"/>
              </a:ext>
            </a:extLst>
          </p:cNvPr>
          <p:cNvCxnSpPr>
            <a:cxnSpLocks/>
          </p:cNvCxnSpPr>
          <p:nvPr/>
        </p:nvCxnSpPr>
        <p:spPr>
          <a:xfrm flipH="1">
            <a:off x="8603608" y="3378624"/>
            <a:ext cx="1723640" cy="507"/>
          </a:xfrm>
          <a:prstGeom prst="straightConnector1">
            <a:avLst/>
          </a:prstGeom>
          <a:ln w="57150" cap="sq" cmpd="sng">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28" name="Oval 127">
            <a:extLst>
              <a:ext uri="{FF2B5EF4-FFF2-40B4-BE49-F238E27FC236}">
                <a16:creationId xmlns:a16="http://schemas.microsoft.com/office/drawing/2014/main" id="{63AA2681-0200-DA20-EBFE-13083CFB531E}"/>
              </a:ext>
            </a:extLst>
          </p:cNvPr>
          <p:cNvSpPr/>
          <p:nvPr/>
        </p:nvSpPr>
        <p:spPr>
          <a:xfrm>
            <a:off x="9387162" y="2986175"/>
            <a:ext cx="348323" cy="327541"/>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a:solidFill>
                  <a:schemeClr val="bg1"/>
                </a:solidFill>
              </a:rPr>
              <a:t>2</a:t>
            </a:r>
          </a:p>
        </p:txBody>
      </p:sp>
    </p:spTree>
    <p:extLst>
      <p:ext uri="{BB962C8B-B14F-4D97-AF65-F5344CB8AC3E}">
        <p14:creationId xmlns:p14="http://schemas.microsoft.com/office/powerpoint/2010/main" val="2073020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240BCE6-C553-7DF7-93AF-DAD0474ED017}"/>
              </a:ext>
            </a:extLst>
          </p:cNvPr>
          <p:cNvSpPr txBox="1"/>
          <p:nvPr/>
        </p:nvSpPr>
        <p:spPr>
          <a:xfrm>
            <a:off x="2706624" y="1571270"/>
            <a:ext cx="9343358" cy="1152000"/>
          </a:xfrm>
          <a:prstGeom prst="rect">
            <a:avLst/>
          </a:prstGeom>
          <a:solidFill>
            <a:schemeClr val="accent3">
              <a:lumMod val="20000"/>
              <a:lumOff val="80000"/>
            </a:schemeClr>
          </a:solidFill>
        </p:spPr>
        <p:txBody>
          <a:bodyPr wrap="square" rtlCol="0" anchor="ctr" anchorCtr="0">
            <a:spAutoFit/>
          </a:bodyPr>
          <a:lstStyle/>
          <a:p>
            <a:endParaRPr lang="en-US" sz="2500"/>
          </a:p>
        </p:txBody>
      </p:sp>
      <p:sp>
        <p:nvSpPr>
          <p:cNvPr id="2" name="Title 1">
            <a:extLst>
              <a:ext uri="{FF2B5EF4-FFF2-40B4-BE49-F238E27FC236}">
                <a16:creationId xmlns:a16="http://schemas.microsoft.com/office/drawing/2014/main" id="{6EA45557-3C17-9468-3BAB-284DA826BC52}"/>
              </a:ext>
            </a:extLst>
          </p:cNvPr>
          <p:cNvSpPr>
            <a:spLocks noGrp="1"/>
          </p:cNvSpPr>
          <p:nvPr>
            <p:ph type="title"/>
          </p:nvPr>
        </p:nvSpPr>
        <p:spPr>
          <a:xfrm>
            <a:off x="407988" y="221954"/>
            <a:ext cx="9011924" cy="341632"/>
          </a:xfrm>
        </p:spPr>
        <p:txBody>
          <a:bodyPr/>
          <a:lstStyle/>
          <a:p>
            <a:r>
              <a:rPr lang="pt-BR" sz="1800" b="1">
                <a:latin typeface="Open sans" panose="020B0606030504020204" pitchFamily="34" charset="0"/>
                <a:ea typeface="Open sans" panose="020B0606030504020204" pitchFamily="34" charset="0"/>
                <a:cs typeface="Open sans" panose="020B0606030504020204" pitchFamily="34" charset="0"/>
              </a:rPr>
              <a:t>DDI – Make </a:t>
            </a:r>
            <a:r>
              <a:rPr lang="pt-BR" sz="1800" b="1" err="1">
                <a:latin typeface="Open sans" panose="020B0606030504020204" pitchFamily="34" charset="0"/>
                <a:ea typeface="Open sans" panose="020B0606030504020204" pitchFamily="34" charset="0"/>
                <a:cs typeface="Open sans" panose="020B0606030504020204" pitchFamily="34" charset="0"/>
              </a:rPr>
              <a:t>or</a:t>
            </a:r>
            <a:r>
              <a:rPr lang="pt-BR" sz="1800" b="1">
                <a:latin typeface="Open sans" panose="020B0606030504020204" pitchFamily="34" charset="0"/>
                <a:ea typeface="Open sans" panose="020B0606030504020204" pitchFamily="34" charset="0"/>
                <a:cs typeface="Open sans" panose="020B0606030504020204" pitchFamily="34" charset="0"/>
              </a:rPr>
              <a:t> </a:t>
            </a:r>
            <a:r>
              <a:rPr lang="pt-BR" sz="1800" b="1" err="1">
                <a:latin typeface="Open sans" panose="020B0606030504020204" pitchFamily="34" charset="0"/>
                <a:ea typeface="Open sans" panose="020B0606030504020204" pitchFamily="34" charset="0"/>
                <a:cs typeface="Open sans" panose="020B0606030504020204" pitchFamily="34" charset="0"/>
              </a:rPr>
              <a:t>Buy</a:t>
            </a:r>
            <a:r>
              <a:rPr lang="pt-BR" sz="1800" b="1">
                <a:latin typeface="Open sans" panose="020B0606030504020204" pitchFamily="34" charset="0"/>
                <a:ea typeface="Open sans" panose="020B0606030504020204" pitchFamily="34" charset="0"/>
                <a:cs typeface="Open sans" panose="020B0606030504020204" pitchFamily="34" charset="0"/>
              </a:rPr>
              <a:t> – Market </a:t>
            </a:r>
            <a:r>
              <a:rPr lang="pt-BR" sz="1800" b="1" err="1">
                <a:latin typeface="Open sans" panose="020B0606030504020204" pitchFamily="34" charset="0"/>
                <a:ea typeface="Open sans" panose="020B0606030504020204" pitchFamily="34" charset="0"/>
                <a:cs typeface="Open sans" panose="020B0606030504020204" pitchFamily="34" charset="0"/>
              </a:rPr>
              <a:t>Analysis</a:t>
            </a:r>
            <a:endParaRPr lang="en-US" sz="1800" b="1">
              <a:latin typeface="Open sans" panose="020B0606030504020204" pitchFamily="34" charset="0"/>
              <a:ea typeface="Open sans" panose="020B0606030504020204" pitchFamily="34" charset="0"/>
              <a:cs typeface="Open sans" panose="020B0606030504020204" pitchFamily="34" charset="0"/>
            </a:endParaRPr>
          </a:p>
        </p:txBody>
      </p:sp>
      <p:sp>
        <p:nvSpPr>
          <p:cNvPr id="3" name="Footer Placeholder 2">
            <a:extLst>
              <a:ext uri="{FF2B5EF4-FFF2-40B4-BE49-F238E27FC236}">
                <a16:creationId xmlns:a16="http://schemas.microsoft.com/office/drawing/2014/main" id="{815A6148-AA03-60D4-ED08-25DB785D8AFE}"/>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rPr>
              <a:t> SBM Offshore 2023. All </a:t>
            </a:r>
            <a:r>
              <a:rPr kumimoji="0" lang="fr-FR" sz="700" b="0" i="0" u="none" strike="noStrike" kern="1200" cap="none" spc="0" normalizeH="0" baseline="0" noProof="0" err="1">
                <a:ln>
                  <a:noFill/>
                </a:ln>
                <a:solidFill>
                  <a:srgbClr val="646363"/>
                </a:solidFill>
                <a:effectLst/>
                <a:uLnTx/>
                <a:uFillTx/>
                <a:latin typeface="Avenir Light" panose="020B0402020203020204" pitchFamily="34" charset="77"/>
                <a:ea typeface="+mn-ea"/>
                <a:cs typeface="+mn-cs"/>
              </a:rPr>
              <a:t>rights</a:t>
            </a:r>
            <a:r>
              <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rPr>
              <a:t> </a:t>
            </a:r>
            <a:r>
              <a:rPr kumimoji="0" lang="fr-FR" sz="700" b="0" i="0" u="none" strike="noStrike" kern="1200" cap="none" spc="0" normalizeH="0" baseline="0" noProof="0" err="1">
                <a:ln>
                  <a:noFill/>
                </a:ln>
                <a:solidFill>
                  <a:srgbClr val="646363"/>
                </a:solidFill>
                <a:effectLst/>
                <a:uLnTx/>
                <a:uFillTx/>
                <a:latin typeface="Avenir Light" panose="020B0402020203020204" pitchFamily="34" charset="77"/>
                <a:ea typeface="+mn-ea"/>
                <a:cs typeface="+mn-cs"/>
              </a:rPr>
              <a:t>reserved</a:t>
            </a:r>
            <a:r>
              <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rPr>
              <a:t>. www.sbmoffshore.com</a:t>
            </a:r>
          </a:p>
        </p:txBody>
      </p:sp>
      <p:sp>
        <p:nvSpPr>
          <p:cNvPr id="4" name="Slide Number Placeholder 3">
            <a:extLst>
              <a:ext uri="{FF2B5EF4-FFF2-40B4-BE49-F238E27FC236}">
                <a16:creationId xmlns:a16="http://schemas.microsoft.com/office/drawing/2014/main" id="{DA702756-AC48-0CB3-08CC-80228B8B05F1}"/>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07B8046-5099-5A4D-8E74-E863D84FE29A}" type="slidenum">
              <a:rPr kumimoji="0" lang="fr-FR" sz="700" b="0" i="0" u="none" strike="noStrike" kern="1200" cap="none" spc="0" normalizeH="0" baseline="0" noProof="0" smtClean="0">
                <a:ln>
                  <a:noFill/>
                </a:ln>
                <a:solidFill>
                  <a:srgbClr val="646363"/>
                </a:solidFill>
                <a:effectLst/>
                <a:uLnTx/>
                <a:uFillTx/>
                <a:latin typeface="Avenir Light" panose="020B0402020203020204" pitchFamily="34" charset="77"/>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endParaRPr>
          </a:p>
        </p:txBody>
      </p:sp>
      <p:pic>
        <p:nvPicPr>
          <p:cNvPr id="2056" name="Picture 8" descr="ODS Metering Systems - YouTube">
            <a:extLst>
              <a:ext uri="{FF2B5EF4-FFF2-40B4-BE49-F238E27FC236}">
                <a16:creationId xmlns:a16="http://schemas.microsoft.com/office/drawing/2014/main" id="{DBA0B4D0-17A2-773C-782B-7E8F0B362A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743" b="27899"/>
          <a:stretch/>
        </p:blipFill>
        <p:spPr bwMode="auto">
          <a:xfrm>
            <a:off x="313760" y="1635143"/>
            <a:ext cx="2209434" cy="102425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ogo">
            <a:extLst>
              <a:ext uri="{FF2B5EF4-FFF2-40B4-BE49-F238E27FC236}">
                <a16:creationId xmlns:a16="http://schemas.microsoft.com/office/drawing/2014/main" id="{C07A2079-3F76-9B90-6E24-F1270064F8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760" y="2787907"/>
            <a:ext cx="2209434" cy="10227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C5ACBBD-899B-C0D7-B599-5676ED7ACFC7}"/>
              </a:ext>
            </a:extLst>
          </p:cNvPr>
          <p:cNvPicPr>
            <a:picLocks noChangeAspect="1"/>
          </p:cNvPicPr>
          <p:nvPr/>
        </p:nvPicPr>
        <p:blipFill>
          <a:blip r:embed="rId5"/>
          <a:stretch>
            <a:fillRect/>
          </a:stretch>
        </p:blipFill>
        <p:spPr>
          <a:xfrm>
            <a:off x="407986" y="4001296"/>
            <a:ext cx="2210400" cy="899949"/>
          </a:xfrm>
          <a:prstGeom prst="rect">
            <a:avLst/>
          </a:prstGeom>
        </p:spPr>
      </p:pic>
      <p:pic>
        <p:nvPicPr>
          <p:cNvPr id="12" name="Picture 11">
            <a:extLst>
              <a:ext uri="{FF2B5EF4-FFF2-40B4-BE49-F238E27FC236}">
                <a16:creationId xmlns:a16="http://schemas.microsoft.com/office/drawing/2014/main" id="{97B2A332-45C4-0E45-1820-630FA8A66441}"/>
              </a:ext>
            </a:extLst>
          </p:cNvPr>
          <p:cNvPicPr>
            <a:picLocks noChangeAspect="1"/>
          </p:cNvPicPr>
          <p:nvPr/>
        </p:nvPicPr>
        <p:blipFill>
          <a:blip r:embed="rId6"/>
          <a:stretch>
            <a:fillRect/>
          </a:stretch>
        </p:blipFill>
        <p:spPr>
          <a:xfrm>
            <a:off x="407987" y="5322926"/>
            <a:ext cx="2210400" cy="560609"/>
          </a:xfrm>
          <a:prstGeom prst="rect">
            <a:avLst/>
          </a:prstGeom>
        </p:spPr>
      </p:pic>
      <p:sp>
        <p:nvSpPr>
          <p:cNvPr id="15" name="TextBox 14">
            <a:extLst>
              <a:ext uri="{FF2B5EF4-FFF2-40B4-BE49-F238E27FC236}">
                <a16:creationId xmlns:a16="http://schemas.microsoft.com/office/drawing/2014/main" id="{12B6AF27-1247-688F-49D6-E8B3B61C4730}"/>
              </a:ext>
            </a:extLst>
          </p:cNvPr>
          <p:cNvSpPr txBox="1"/>
          <p:nvPr/>
        </p:nvSpPr>
        <p:spPr>
          <a:xfrm>
            <a:off x="2706624" y="3875270"/>
            <a:ext cx="9343358" cy="1152000"/>
          </a:xfrm>
          <a:prstGeom prst="rect">
            <a:avLst/>
          </a:prstGeom>
          <a:solidFill>
            <a:schemeClr val="accent3">
              <a:lumMod val="20000"/>
              <a:lumOff val="80000"/>
            </a:schemeClr>
          </a:solidFill>
        </p:spPr>
        <p:txBody>
          <a:bodyPr wrap="square" rtlCol="0" anchor="ctr" anchorCtr="0">
            <a:spAutoFit/>
          </a:bodyPr>
          <a:lstStyle/>
          <a:p>
            <a:endParaRPr lang="en-US" sz="2500"/>
          </a:p>
        </p:txBody>
      </p:sp>
      <p:sp>
        <p:nvSpPr>
          <p:cNvPr id="17" name="TextBox 16">
            <a:extLst>
              <a:ext uri="{FF2B5EF4-FFF2-40B4-BE49-F238E27FC236}">
                <a16:creationId xmlns:a16="http://schemas.microsoft.com/office/drawing/2014/main" id="{D1361F4E-FAC8-FBF7-5160-06D13A51E881}"/>
              </a:ext>
            </a:extLst>
          </p:cNvPr>
          <p:cNvSpPr txBox="1"/>
          <p:nvPr/>
        </p:nvSpPr>
        <p:spPr>
          <a:xfrm>
            <a:off x="3245645" y="1988760"/>
            <a:ext cx="1234915" cy="369332"/>
          </a:xfrm>
          <a:prstGeom prst="rect">
            <a:avLst/>
          </a:prstGeom>
          <a:noFill/>
        </p:spPr>
        <p:txBody>
          <a:bodyPr wrap="square" lIns="91440" tIns="45720" rIns="91440" bIns="45720" rtlCol="0" anchor="ctr" anchorCtr="0">
            <a:spAutoFit/>
          </a:bodyPr>
          <a:lstStyle/>
          <a:p>
            <a:r>
              <a:rPr lang="en-US">
                <a:latin typeface="Open Sans"/>
                <a:ea typeface="Open Sans"/>
                <a:cs typeface="Open Sans"/>
              </a:rPr>
              <a:t>ODS</a:t>
            </a:r>
          </a:p>
        </p:txBody>
      </p:sp>
      <p:sp>
        <p:nvSpPr>
          <p:cNvPr id="18" name="TextBox 17">
            <a:extLst>
              <a:ext uri="{FF2B5EF4-FFF2-40B4-BE49-F238E27FC236}">
                <a16:creationId xmlns:a16="http://schemas.microsoft.com/office/drawing/2014/main" id="{F295F00A-862C-4FC1-B51E-980FB08B27DA}"/>
              </a:ext>
            </a:extLst>
          </p:cNvPr>
          <p:cNvSpPr txBox="1"/>
          <p:nvPr/>
        </p:nvSpPr>
        <p:spPr>
          <a:xfrm>
            <a:off x="3209068" y="3110265"/>
            <a:ext cx="1234915" cy="369332"/>
          </a:xfrm>
          <a:prstGeom prst="rect">
            <a:avLst/>
          </a:prstGeom>
          <a:noFill/>
        </p:spPr>
        <p:txBody>
          <a:bodyPr wrap="square" lIns="91440" tIns="45720" rIns="91440" bIns="45720" rtlCol="0" anchor="ctr" anchorCtr="0">
            <a:spAutoFit/>
          </a:bodyPr>
          <a:lstStyle/>
          <a:p>
            <a:r>
              <a:rPr lang="en-US">
                <a:latin typeface="Open Sans"/>
                <a:ea typeface="Open Sans"/>
                <a:cs typeface="Open Sans"/>
              </a:rPr>
              <a:t>FocQus</a:t>
            </a:r>
          </a:p>
        </p:txBody>
      </p:sp>
      <p:sp>
        <p:nvSpPr>
          <p:cNvPr id="19" name="TextBox 18">
            <a:extLst>
              <a:ext uri="{FF2B5EF4-FFF2-40B4-BE49-F238E27FC236}">
                <a16:creationId xmlns:a16="http://schemas.microsoft.com/office/drawing/2014/main" id="{B4F94F87-6E1D-11DA-1A4D-241A88B194E3}"/>
              </a:ext>
            </a:extLst>
          </p:cNvPr>
          <p:cNvSpPr txBox="1"/>
          <p:nvPr/>
        </p:nvSpPr>
        <p:spPr>
          <a:xfrm>
            <a:off x="3209068" y="4266604"/>
            <a:ext cx="1234915" cy="369332"/>
          </a:xfrm>
          <a:prstGeom prst="rect">
            <a:avLst/>
          </a:prstGeom>
          <a:noFill/>
        </p:spPr>
        <p:txBody>
          <a:bodyPr wrap="square" lIns="91440" tIns="45720" rIns="91440" bIns="45720" rtlCol="0" anchor="ctr" anchorCtr="0">
            <a:spAutoFit/>
          </a:bodyPr>
          <a:lstStyle/>
          <a:p>
            <a:r>
              <a:rPr lang="en-US">
                <a:latin typeface="Open Sans"/>
                <a:ea typeface="Open Sans"/>
                <a:cs typeface="Open Sans"/>
              </a:rPr>
              <a:t>Strack</a:t>
            </a:r>
          </a:p>
        </p:txBody>
      </p:sp>
      <p:sp>
        <p:nvSpPr>
          <p:cNvPr id="20" name="TextBox 19">
            <a:extLst>
              <a:ext uri="{FF2B5EF4-FFF2-40B4-BE49-F238E27FC236}">
                <a16:creationId xmlns:a16="http://schemas.microsoft.com/office/drawing/2014/main" id="{6286E58C-AA77-855F-E5BF-E7843D6D0776}"/>
              </a:ext>
            </a:extLst>
          </p:cNvPr>
          <p:cNvSpPr txBox="1"/>
          <p:nvPr/>
        </p:nvSpPr>
        <p:spPr>
          <a:xfrm>
            <a:off x="3209068" y="5418564"/>
            <a:ext cx="1356836" cy="369332"/>
          </a:xfrm>
          <a:prstGeom prst="rect">
            <a:avLst/>
          </a:prstGeom>
          <a:noFill/>
        </p:spPr>
        <p:txBody>
          <a:bodyPr wrap="square" lIns="91440" tIns="45720" rIns="91440" bIns="45720" rtlCol="0" anchor="ctr" anchorCtr="0">
            <a:spAutoFit/>
          </a:bodyPr>
          <a:lstStyle/>
          <a:p>
            <a:r>
              <a:rPr lang="en-US" err="1">
                <a:latin typeface="Open Sans"/>
                <a:ea typeface="Open Sans"/>
                <a:cs typeface="Open Sans"/>
              </a:rPr>
              <a:t>Automind</a:t>
            </a:r>
            <a:endParaRPr lang="en-US">
              <a:latin typeface="Open Sans"/>
              <a:ea typeface="Open Sans"/>
              <a:cs typeface="Open Sans"/>
            </a:endParaRPr>
          </a:p>
        </p:txBody>
      </p:sp>
      <p:sp>
        <p:nvSpPr>
          <p:cNvPr id="21" name="TextBox 20">
            <a:extLst>
              <a:ext uri="{FF2B5EF4-FFF2-40B4-BE49-F238E27FC236}">
                <a16:creationId xmlns:a16="http://schemas.microsoft.com/office/drawing/2014/main" id="{C9E8EFE4-D44C-ACC5-2643-8AEC4CD4EC0E}"/>
              </a:ext>
            </a:extLst>
          </p:cNvPr>
          <p:cNvSpPr txBox="1"/>
          <p:nvPr/>
        </p:nvSpPr>
        <p:spPr>
          <a:xfrm>
            <a:off x="3209068" y="915982"/>
            <a:ext cx="932688" cy="276999"/>
          </a:xfrm>
          <a:prstGeom prst="rect">
            <a:avLst/>
          </a:prstGeom>
          <a:noFill/>
        </p:spPr>
        <p:txBody>
          <a:bodyPr wrap="square" rtlCol="0" anchor="ctr" anchorCtr="0">
            <a:spAutoFit/>
          </a:bodyPr>
          <a:lstStyle/>
          <a:p>
            <a:r>
              <a:rPr lang="en-US" sz="1200" b="1">
                <a:latin typeface="Open Sans" panose="020B0606030504020204" pitchFamily="34" charset="0"/>
                <a:ea typeface="Open Sans" panose="020B0606030504020204" pitchFamily="34" charset="0"/>
                <a:cs typeface="Open Sans" panose="020B0606030504020204" pitchFamily="34" charset="0"/>
              </a:rPr>
              <a:t>Company</a:t>
            </a:r>
          </a:p>
        </p:txBody>
      </p:sp>
      <p:sp>
        <p:nvSpPr>
          <p:cNvPr id="22" name="TextBox 21">
            <a:extLst>
              <a:ext uri="{FF2B5EF4-FFF2-40B4-BE49-F238E27FC236}">
                <a16:creationId xmlns:a16="http://schemas.microsoft.com/office/drawing/2014/main" id="{8483B47D-060D-A7AF-828D-DE05D54B0B85}"/>
              </a:ext>
            </a:extLst>
          </p:cNvPr>
          <p:cNvSpPr txBox="1"/>
          <p:nvPr/>
        </p:nvSpPr>
        <p:spPr>
          <a:xfrm>
            <a:off x="5019580" y="915982"/>
            <a:ext cx="932688" cy="276999"/>
          </a:xfrm>
          <a:prstGeom prst="rect">
            <a:avLst/>
          </a:prstGeom>
          <a:noFill/>
        </p:spPr>
        <p:txBody>
          <a:bodyPr wrap="square" rtlCol="0" anchor="ctr" anchorCtr="0">
            <a:spAutoFit/>
          </a:bodyPr>
          <a:lstStyle/>
          <a:p>
            <a:r>
              <a:rPr lang="en-US" sz="1200" b="1">
                <a:latin typeface="Open Sans" panose="020B0606030504020204" pitchFamily="34" charset="0"/>
                <a:ea typeface="Open Sans" panose="020B0606030504020204" pitchFamily="34" charset="0"/>
                <a:cs typeface="Open Sans" panose="020B0606030504020204" pitchFamily="34" charset="0"/>
              </a:rPr>
              <a:t>Product</a:t>
            </a:r>
          </a:p>
        </p:txBody>
      </p:sp>
      <p:sp>
        <p:nvSpPr>
          <p:cNvPr id="23" name="TextBox 22">
            <a:extLst>
              <a:ext uri="{FF2B5EF4-FFF2-40B4-BE49-F238E27FC236}">
                <a16:creationId xmlns:a16="http://schemas.microsoft.com/office/drawing/2014/main" id="{C5F88B71-B061-8EAA-A3F6-53D525B1529A}"/>
              </a:ext>
            </a:extLst>
          </p:cNvPr>
          <p:cNvSpPr txBox="1"/>
          <p:nvPr/>
        </p:nvSpPr>
        <p:spPr>
          <a:xfrm>
            <a:off x="7256812" y="902977"/>
            <a:ext cx="932688" cy="276999"/>
          </a:xfrm>
          <a:prstGeom prst="rect">
            <a:avLst/>
          </a:prstGeom>
          <a:noFill/>
        </p:spPr>
        <p:txBody>
          <a:bodyPr wrap="square" rtlCol="0" anchor="ctr" anchorCtr="0">
            <a:spAutoFit/>
          </a:bodyPr>
          <a:lstStyle/>
          <a:p>
            <a:r>
              <a:rPr lang="en-US" sz="1200" b="1">
                <a:latin typeface="Open Sans" panose="020B0606030504020204" pitchFamily="34" charset="0"/>
                <a:ea typeface="Open Sans" panose="020B0606030504020204" pitchFamily="34" charset="0"/>
                <a:cs typeface="Open Sans" panose="020B0606030504020204" pitchFamily="34" charset="0"/>
              </a:rPr>
              <a:t>Website</a:t>
            </a:r>
          </a:p>
        </p:txBody>
      </p:sp>
      <p:sp>
        <p:nvSpPr>
          <p:cNvPr id="24" name="TextBox 23">
            <a:extLst>
              <a:ext uri="{FF2B5EF4-FFF2-40B4-BE49-F238E27FC236}">
                <a16:creationId xmlns:a16="http://schemas.microsoft.com/office/drawing/2014/main" id="{62357CB0-ECFD-6AA9-42B1-F146986A5A9B}"/>
              </a:ext>
            </a:extLst>
          </p:cNvPr>
          <p:cNvSpPr txBox="1"/>
          <p:nvPr/>
        </p:nvSpPr>
        <p:spPr>
          <a:xfrm>
            <a:off x="5019580" y="1959901"/>
            <a:ext cx="1234915" cy="369332"/>
          </a:xfrm>
          <a:prstGeom prst="rect">
            <a:avLst/>
          </a:prstGeom>
          <a:noFill/>
        </p:spPr>
        <p:txBody>
          <a:bodyPr wrap="square" lIns="91440" tIns="45720" rIns="91440" bIns="45720" rtlCol="0" anchor="ctr" anchorCtr="0">
            <a:spAutoFit/>
          </a:bodyPr>
          <a:lstStyle/>
          <a:p>
            <a:r>
              <a:rPr lang="en-US">
                <a:latin typeface="Open Sans"/>
                <a:ea typeface="Open Sans"/>
                <a:cs typeface="Open Sans"/>
              </a:rPr>
              <a:t>MOMS</a:t>
            </a:r>
          </a:p>
        </p:txBody>
      </p:sp>
      <p:sp>
        <p:nvSpPr>
          <p:cNvPr id="25" name="TextBox 24">
            <a:extLst>
              <a:ext uri="{FF2B5EF4-FFF2-40B4-BE49-F238E27FC236}">
                <a16:creationId xmlns:a16="http://schemas.microsoft.com/office/drawing/2014/main" id="{9DDD374E-BD86-EA20-FD22-1CD0D68E70CB}"/>
              </a:ext>
            </a:extLst>
          </p:cNvPr>
          <p:cNvSpPr txBox="1"/>
          <p:nvPr/>
        </p:nvSpPr>
        <p:spPr>
          <a:xfrm>
            <a:off x="5019580" y="3168583"/>
            <a:ext cx="1411700" cy="369332"/>
          </a:xfrm>
          <a:prstGeom prst="rect">
            <a:avLst/>
          </a:prstGeom>
          <a:noFill/>
        </p:spPr>
        <p:txBody>
          <a:bodyPr wrap="square" lIns="91440" tIns="45720" rIns="91440" bIns="45720" rtlCol="0" anchor="ctr" anchorCtr="0">
            <a:spAutoFit/>
          </a:bodyPr>
          <a:lstStyle/>
          <a:p>
            <a:r>
              <a:rPr lang="en-US">
                <a:latin typeface="Open Sans"/>
                <a:ea typeface="Open Sans"/>
                <a:cs typeface="Open Sans"/>
              </a:rPr>
              <a:t>MMS / FMS</a:t>
            </a:r>
          </a:p>
        </p:txBody>
      </p:sp>
      <p:sp>
        <p:nvSpPr>
          <p:cNvPr id="26" name="TextBox 25">
            <a:extLst>
              <a:ext uri="{FF2B5EF4-FFF2-40B4-BE49-F238E27FC236}">
                <a16:creationId xmlns:a16="http://schemas.microsoft.com/office/drawing/2014/main" id="{D8EFD994-5910-C62D-61B9-1865F6D4A95A}"/>
              </a:ext>
            </a:extLst>
          </p:cNvPr>
          <p:cNvSpPr txBox="1"/>
          <p:nvPr/>
        </p:nvSpPr>
        <p:spPr>
          <a:xfrm>
            <a:off x="5019580" y="4266604"/>
            <a:ext cx="1234915" cy="369332"/>
          </a:xfrm>
          <a:prstGeom prst="rect">
            <a:avLst/>
          </a:prstGeom>
          <a:noFill/>
        </p:spPr>
        <p:txBody>
          <a:bodyPr wrap="square" lIns="91440" tIns="45720" rIns="91440" bIns="45720" rtlCol="0" anchor="ctr" anchorCtr="0">
            <a:spAutoFit/>
          </a:bodyPr>
          <a:lstStyle/>
          <a:p>
            <a:r>
              <a:rPr lang="en-US">
                <a:latin typeface="Open Sans"/>
                <a:ea typeface="Open Sans"/>
                <a:cs typeface="Open Sans"/>
              </a:rPr>
              <a:t>Cosmos</a:t>
            </a:r>
          </a:p>
        </p:txBody>
      </p:sp>
      <p:sp>
        <p:nvSpPr>
          <p:cNvPr id="27" name="TextBox 26">
            <a:extLst>
              <a:ext uri="{FF2B5EF4-FFF2-40B4-BE49-F238E27FC236}">
                <a16:creationId xmlns:a16="http://schemas.microsoft.com/office/drawing/2014/main" id="{3E7583AC-A1FA-19F4-EE1B-88A50DB92F1C}"/>
              </a:ext>
            </a:extLst>
          </p:cNvPr>
          <p:cNvSpPr txBox="1"/>
          <p:nvPr/>
        </p:nvSpPr>
        <p:spPr>
          <a:xfrm>
            <a:off x="5019580" y="5418564"/>
            <a:ext cx="1356836" cy="369332"/>
          </a:xfrm>
          <a:prstGeom prst="rect">
            <a:avLst/>
          </a:prstGeom>
          <a:noFill/>
        </p:spPr>
        <p:txBody>
          <a:bodyPr wrap="square" lIns="91440" tIns="45720" rIns="91440" bIns="45720" rtlCol="0" anchor="ctr" anchorCtr="0">
            <a:spAutoFit/>
          </a:bodyPr>
          <a:lstStyle/>
          <a:p>
            <a:r>
              <a:rPr lang="en-US" err="1">
                <a:latin typeface="Open Sans"/>
                <a:ea typeface="Open Sans"/>
                <a:cs typeface="Open Sans"/>
              </a:rPr>
              <a:t>Automed</a:t>
            </a:r>
            <a:endParaRPr lang="en-US">
              <a:latin typeface="Open Sans"/>
              <a:ea typeface="Open Sans"/>
              <a:cs typeface="Open Sans"/>
            </a:endParaRPr>
          </a:p>
        </p:txBody>
      </p:sp>
      <p:sp>
        <p:nvSpPr>
          <p:cNvPr id="28" name="TextBox 27">
            <a:extLst>
              <a:ext uri="{FF2B5EF4-FFF2-40B4-BE49-F238E27FC236}">
                <a16:creationId xmlns:a16="http://schemas.microsoft.com/office/drawing/2014/main" id="{B9532A97-A3EE-1AFD-F46D-F0B9291E7333}"/>
              </a:ext>
            </a:extLst>
          </p:cNvPr>
          <p:cNvSpPr txBox="1"/>
          <p:nvPr/>
        </p:nvSpPr>
        <p:spPr>
          <a:xfrm>
            <a:off x="7256812" y="1959901"/>
            <a:ext cx="4519918" cy="369332"/>
          </a:xfrm>
          <a:prstGeom prst="rect">
            <a:avLst/>
          </a:prstGeom>
          <a:noFill/>
        </p:spPr>
        <p:txBody>
          <a:bodyPr wrap="square" lIns="91440" tIns="45720" rIns="91440" bIns="45720" rtlCol="0" anchor="ctr" anchorCtr="0">
            <a:spAutoFit/>
          </a:bodyPr>
          <a:lstStyle/>
          <a:p>
            <a:r>
              <a:rPr lang="en-US">
                <a:latin typeface="Open Sans"/>
                <a:ea typeface="Open Sans"/>
                <a:cs typeface="Open Sans"/>
                <a:hlinkClick r:id="rId7"/>
              </a:rPr>
              <a:t>ods-metering-systems.com</a:t>
            </a:r>
            <a:endParaRPr lang="en-US">
              <a:latin typeface="Open Sans"/>
              <a:ea typeface="Open Sans"/>
              <a:cs typeface="Open Sans"/>
            </a:endParaRPr>
          </a:p>
        </p:txBody>
      </p:sp>
      <p:sp>
        <p:nvSpPr>
          <p:cNvPr id="29" name="TextBox 28">
            <a:extLst>
              <a:ext uri="{FF2B5EF4-FFF2-40B4-BE49-F238E27FC236}">
                <a16:creationId xmlns:a16="http://schemas.microsoft.com/office/drawing/2014/main" id="{8164BFDA-EC0C-3581-C2EE-210694EA0699}"/>
              </a:ext>
            </a:extLst>
          </p:cNvPr>
          <p:cNvSpPr txBox="1"/>
          <p:nvPr/>
        </p:nvSpPr>
        <p:spPr>
          <a:xfrm>
            <a:off x="7256812" y="3110265"/>
            <a:ext cx="4356068" cy="369332"/>
          </a:xfrm>
          <a:prstGeom prst="rect">
            <a:avLst/>
          </a:prstGeom>
          <a:noFill/>
        </p:spPr>
        <p:txBody>
          <a:bodyPr wrap="square" lIns="91440" tIns="45720" rIns="91440" bIns="45720" rtlCol="0" anchor="ctr" anchorCtr="0">
            <a:spAutoFit/>
          </a:bodyPr>
          <a:lstStyle/>
          <a:p>
            <a:r>
              <a:rPr lang="en-US">
                <a:latin typeface="Open Sans"/>
                <a:ea typeface="Open Sans"/>
                <a:cs typeface="Open Sans"/>
                <a:hlinkClick r:id="rId8"/>
              </a:rPr>
              <a:t>www.focqus.com</a:t>
            </a:r>
            <a:endParaRPr lang="en-US">
              <a:latin typeface="Open Sans"/>
              <a:ea typeface="Open Sans"/>
              <a:cs typeface="Open Sans"/>
            </a:endParaRPr>
          </a:p>
        </p:txBody>
      </p:sp>
      <p:sp>
        <p:nvSpPr>
          <p:cNvPr id="31" name="TextBox 30">
            <a:extLst>
              <a:ext uri="{FF2B5EF4-FFF2-40B4-BE49-F238E27FC236}">
                <a16:creationId xmlns:a16="http://schemas.microsoft.com/office/drawing/2014/main" id="{5C98C646-A7C0-7408-F34F-3F445985C187}"/>
              </a:ext>
            </a:extLst>
          </p:cNvPr>
          <p:cNvSpPr txBox="1"/>
          <p:nvPr/>
        </p:nvSpPr>
        <p:spPr>
          <a:xfrm>
            <a:off x="7256812" y="4266604"/>
            <a:ext cx="3447764" cy="369332"/>
          </a:xfrm>
          <a:prstGeom prst="rect">
            <a:avLst/>
          </a:prstGeom>
          <a:noFill/>
        </p:spPr>
        <p:txBody>
          <a:bodyPr wrap="square" lIns="91440" tIns="45720" rIns="91440" bIns="45720" rtlCol="0" anchor="ctr" anchorCtr="0">
            <a:spAutoFit/>
          </a:bodyPr>
          <a:lstStyle/>
          <a:p>
            <a:r>
              <a:rPr lang="en-US">
                <a:latin typeface="Open Sans"/>
                <a:ea typeface="Open Sans"/>
                <a:cs typeface="Open Sans"/>
                <a:hlinkClick r:id="rId9"/>
              </a:rPr>
              <a:t>www.strack.com.br</a:t>
            </a:r>
            <a:endParaRPr lang="en-US">
              <a:latin typeface="Open Sans"/>
              <a:ea typeface="Open Sans"/>
              <a:cs typeface="Open Sans"/>
            </a:endParaRPr>
          </a:p>
        </p:txBody>
      </p:sp>
      <p:sp>
        <p:nvSpPr>
          <p:cNvPr id="2048" name="TextBox 2047">
            <a:extLst>
              <a:ext uri="{FF2B5EF4-FFF2-40B4-BE49-F238E27FC236}">
                <a16:creationId xmlns:a16="http://schemas.microsoft.com/office/drawing/2014/main" id="{4EB9815F-A263-CF15-1140-2E8F8C2240E5}"/>
              </a:ext>
            </a:extLst>
          </p:cNvPr>
          <p:cNvSpPr txBox="1"/>
          <p:nvPr/>
        </p:nvSpPr>
        <p:spPr>
          <a:xfrm>
            <a:off x="7214140" y="5418564"/>
            <a:ext cx="4691348" cy="369332"/>
          </a:xfrm>
          <a:prstGeom prst="rect">
            <a:avLst/>
          </a:prstGeom>
          <a:noFill/>
        </p:spPr>
        <p:txBody>
          <a:bodyPr wrap="square" lIns="91440" tIns="45720" rIns="91440" bIns="45720" rtlCol="0" anchor="ctr" anchorCtr="0">
            <a:spAutoFit/>
          </a:bodyPr>
          <a:lstStyle/>
          <a:p>
            <a:r>
              <a:rPr lang="en-US">
                <a:latin typeface="Open Sans"/>
                <a:ea typeface="Open Sans"/>
                <a:cs typeface="Open Sans"/>
                <a:hlinkClick r:id="rId10"/>
              </a:rPr>
              <a:t>www.automind.com.br</a:t>
            </a:r>
            <a:endParaRPr lang="en-US">
              <a:latin typeface="Open Sans"/>
              <a:ea typeface="Open Sans"/>
              <a:cs typeface="Open Sans"/>
            </a:endParaRPr>
          </a:p>
        </p:txBody>
      </p:sp>
      <p:pic>
        <p:nvPicPr>
          <p:cNvPr id="5" name="Graphic 4" descr="Checkmark with solid fill">
            <a:extLst>
              <a:ext uri="{FF2B5EF4-FFF2-40B4-BE49-F238E27FC236}">
                <a16:creationId xmlns:a16="http://schemas.microsoft.com/office/drawing/2014/main" id="{8D4389B9-1DE0-59C5-6364-D3D40E5ED3F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23194" y="3730954"/>
            <a:ext cx="457200" cy="457200"/>
          </a:xfrm>
          <a:prstGeom prst="rect">
            <a:avLst/>
          </a:prstGeom>
        </p:spPr>
      </p:pic>
      <p:pic>
        <p:nvPicPr>
          <p:cNvPr id="6" name="Graphic 5" descr="Checkmark with solid fill">
            <a:extLst>
              <a:ext uri="{FF2B5EF4-FFF2-40B4-BE49-F238E27FC236}">
                <a16:creationId xmlns:a16="http://schemas.microsoft.com/office/drawing/2014/main" id="{D236E46B-B278-9F2A-F61D-674FF9B2531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23194" y="1531560"/>
            <a:ext cx="457200" cy="457200"/>
          </a:xfrm>
          <a:prstGeom prst="rect">
            <a:avLst/>
          </a:prstGeom>
        </p:spPr>
      </p:pic>
      <p:pic>
        <p:nvPicPr>
          <p:cNvPr id="7" name="Graphic 6" descr="Checkmark with solid fill">
            <a:extLst>
              <a:ext uri="{FF2B5EF4-FFF2-40B4-BE49-F238E27FC236}">
                <a16:creationId xmlns:a16="http://schemas.microsoft.com/office/drawing/2014/main" id="{E7F4DCD5-7C5E-D87B-334E-D120FB637C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23194" y="2711383"/>
            <a:ext cx="457200" cy="457200"/>
          </a:xfrm>
          <a:prstGeom prst="rect">
            <a:avLst/>
          </a:prstGeom>
        </p:spPr>
      </p:pic>
      <p:pic>
        <p:nvPicPr>
          <p:cNvPr id="8" name="Graphic 7" descr="Checkmark with solid fill">
            <a:extLst>
              <a:ext uri="{FF2B5EF4-FFF2-40B4-BE49-F238E27FC236}">
                <a16:creationId xmlns:a16="http://schemas.microsoft.com/office/drawing/2014/main" id="{93914CB4-CA1F-7706-BF25-8A6E5AFC89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23194" y="4961364"/>
            <a:ext cx="457200" cy="457200"/>
          </a:xfrm>
          <a:prstGeom prst="rect">
            <a:avLst/>
          </a:prstGeom>
        </p:spPr>
      </p:pic>
    </p:spTree>
    <p:extLst>
      <p:ext uri="{BB962C8B-B14F-4D97-AF65-F5344CB8AC3E}">
        <p14:creationId xmlns:p14="http://schemas.microsoft.com/office/powerpoint/2010/main" val="1309338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95BF2-65C4-6820-7669-65B7DB0E21C5}"/>
              </a:ext>
            </a:extLst>
          </p:cNvPr>
          <p:cNvSpPr>
            <a:spLocks noGrp="1"/>
          </p:cNvSpPr>
          <p:nvPr>
            <p:ph type="title"/>
          </p:nvPr>
        </p:nvSpPr>
        <p:spPr>
          <a:xfrm>
            <a:off x="407988" y="221954"/>
            <a:ext cx="9011924" cy="341632"/>
          </a:xfrm>
        </p:spPr>
        <p:txBody>
          <a:bodyPr/>
          <a:lstStyle/>
          <a:p>
            <a:r>
              <a:rPr lang="en-US" sz="1800" b="1">
                <a:latin typeface="Open Sans" panose="020B0606030504020204" pitchFamily="34" charset="0"/>
                <a:ea typeface="Open Sans" panose="020B0606030504020204" pitchFamily="34" charset="0"/>
                <a:cs typeface="Open Sans" panose="020B0606030504020204" pitchFamily="34" charset="0"/>
              </a:rPr>
              <a:t>Context – Metering Team R1</a:t>
            </a:r>
            <a:endParaRPr lang="en-US" sz="1800" b="1" i="1">
              <a:latin typeface="Open Sans" panose="020B0606030504020204" pitchFamily="34" charset="0"/>
              <a:ea typeface="Open Sans" panose="020B0606030504020204" pitchFamily="34" charset="0"/>
              <a:cs typeface="Open Sans" panose="020B0606030504020204" pitchFamily="34" charset="0"/>
            </a:endParaRPr>
          </a:p>
        </p:txBody>
      </p:sp>
      <p:sp>
        <p:nvSpPr>
          <p:cNvPr id="3" name="Footer Placeholder 2">
            <a:extLst>
              <a:ext uri="{FF2B5EF4-FFF2-40B4-BE49-F238E27FC236}">
                <a16:creationId xmlns:a16="http://schemas.microsoft.com/office/drawing/2014/main" id="{A5EA6546-4AAE-4745-7352-94E464B998E5}"/>
              </a:ext>
            </a:extLst>
          </p:cNvPr>
          <p:cNvSpPr>
            <a:spLocks noGrp="1"/>
          </p:cNvSpPr>
          <p:nvPr>
            <p:ph type="ftr" sz="quarter" idx="10"/>
          </p:nvPr>
        </p:nvSpPr>
        <p:spPr/>
        <p:txBody>
          <a:bodyPr/>
          <a:lstStyle/>
          <a:p>
            <a:r>
              <a:rPr lang="fr-FR"/>
              <a:t>© SBM Offshore 2023. All rights reserved. www.sbmoffshore.com</a:t>
            </a:r>
          </a:p>
        </p:txBody>
      </p:sp>
      <p:sp>
        <p:nvSpPr>
          <p:cNvPr id="4" name="Slide Number Placeholder 3">
            <a:extLst>
              <a:ext uri="{FF2B5EF4-FFF2-40B4-BE49-F238E27FC236}">
                <a16:creationId xmlns:a16="http://schemas.microsoft.com/office/drawing/2014/main" id="{3D62D6A0-8A8C-436A-A4FA-BE18C0D39ED7}"/>
              </a:ext>
            </a:extLst>
          </p:cNvPr>
          <p:cNvSpPr>
            <a:spLocks noGrp="1"/>
          </p:cNvSpPr>
          <p:nvPr>
            <p:ph type="sldNum" sz="quarter" idx="11"/>
          </p:nvPr>
        </p:nvSpPr>
        <p:spPr/>
        <p:txBody>
          <a:bodyPr/>
          <a:lstStyle/>
          <a:p>
            <a:fld id="{B07B8046-5099-5A4D-8E74-E863D84FE29A}" type="slidenum">
              <a:rPr lang="fr-FR" smtClean="0"/>
              <a:pPr/>
              <a:t>4</a:t>
            </a:fld>
            <a:endParaRPr lang="fr-FR"/>
          </a:p>
        </p:txBody>
      </p:sp>
      <p:sp>
        <p:nvSpPr>
          <p:cNvPr id="33" name="Arrow: Right 32">
            <a:extLst>
              <a:ext uri="{FF2B5EF4-FFF2-40B4-BE49-F238E27FC236}">
                <a16:creationId xmlns:a16="http://schemas.microsoft.com/office/drawing/2014/main" id="{4FA1E177-3AD4-09F0-94D6-398F13256BF3}"/>
              </a:ext>
            </a:extLst>
          </p:cNvPr>
          <p:cNvSpPr/>
          <p:nvPr/>
        </p:nvSpPr>
        <p:spPr>
          <a:xfrm>
            <a:off x="2325259" y="1200663"/>
            <a:ext cx="7851109" cy="1024953"/>
          </a:xfrm>
          <a:prstGeom prst="rightArrow">
            <a:avLst>
              <a:gd name="adj1" fmla="val 10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7B9A6551-B119-4263-0D05-24787E5C990A}"/>
              </a:ext>
            </a:extLst>
          </p:cNvPr>
          <p:cNvSpPr/>
          <p:nvPr/>
        </p:nvSpPr>
        <p:spPr>
          <a:xfrm>
            <a:off x="2303101" y="4227224"/>
            <a:ext cx="7869287" cy="1853695"/>
          </a:xfrm>
          <a:prstGeom prst="rightArrow">
            <a:avLst>
              <a:gd name="adj1" fmla="val 10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5B597D-78D4-9FE8-2F25-D0832AD95EFB}"/>
              </a:ext>
            </a:extLst>
          </p:cNvPr>
          <p:cNvSpPr txBox="1"/>
          <p:nvPr/>
        </p:nvSpPr>
        <p:spPr>
          <a:xfrm>
            <a:off x="2492955" y="1296478"/>
            <a:ext cx="7547338" cy="837409"/>
          </a:xfrm>
          <a:prstGeom prst="rect">
            <a:avLst/>
          </a:prstGeom>
          <a:noFill/>
        </p:spPr>
        <p:txBody>
          <a:bodyPr wrap="square" rtlCol="0">
            <a:spAutoFit/>
          </a:bodyPr>
          <a:lstStyle/>
          <a:p>
            <a:pPr marL="285750" indent="-285750" algn="l">
              <a:lnSpc>
                <a:spcPts val="2000"/>
              </a:lnSpc>
              <a:buFont typeface="Wingdings" panose="05000000000000000000" pitchFamily="2" charset="2"/>
              <a:buChar char="§"/>
            </a:pPr>
            <a:r>
              <a:rPr lang="pt-BR" sz="1200" dirty="0" err="1">
                <a:solidFill>
                  <a:srgbClr val="646363"/>
                </a:solidFill>
                <a:latin typeface="Open Sans" panose="020B0606030504020204" pitchFamily="34" charset="0"/>
                <a:ea typeface="Open Sans" panose="020B0606030504020204" pitchFamily="34" charset="0"/>
                <a:cs typeface="Open Sans" panose="020B0606030504020204" pitchFamily="34" charset="0"/>
              </a:rPr>
              <a:t>Main</a:t>
            </a:r>
            <a:r>
              <a:rPr lang="pt-BR" sz="1200" dirty="0">
                <a:solidFill>
                  <a:srgbClr val="646363"/>
                </a:solidFill>
                <a:latin typeface="Open Sans" panose="020B0606030504020204" pitchFamily="34" charset="0"/>
                <a:ea typeface="Open Sans" panose="020B0606030504020204" pitchFamily="34" charset="0"/>
                <a:cs typeface="Open Sans" panose="020B0606030504020204" pitchFamily="34" charset="0"/>
              </a:rPr>
              <a:t> </a:t>
            </a:r>
            <a:r>
              <a:rPr lang="pt-BR" sz="1200" dirty="0" err="1">
                <a:solidFill>
                  <a:srgbClr val="646363"/>
                </a:solidFill>
                <a:latin typeface="Open Sans" panose="020B0606030504020204" pitchFamily="34" charset="0"/>
                <a:ea typeface="Open Sans" panose="020B0606030504020204" pitchFamily="34" charset="0"/>
                <a:cs typeface="Open Sans" panose="020B0606030504020204" pitchFamily="34" charset="0"/>
              </a:rPr>
              <a:t>fleet</a:t>
            </a:r>
            <a:r>
              <a:rPr lang="pt-BR" sz="1200" dirty="0">
                <a:solidFill>
                  <a:srgbClr val="646363"/>
                </a:solidFill>
                <a:latin typeface="Open Sans" panose="020B0606030504020204" pitchFamily="34" charset="0"/>
                <a:ea typeface="Open Sans" panose="020B0606030504020204" pitchFamily="34" charset="0"/>
                <a:cs typeface="Open Sans" panose="020B0606030504020204" pitchFamily="34" charset="0"/>
              </a:rPr>
              <a:t> </a:t>
            </a:r>
            <a:r>
              <a:rPr lang="pt-BR" sz="1200" dirty="0" err="1">
                <a:solidFill>
                  <a:srgbClr val="646363"/>
                </a:solidFill>
                <a:latin typeface="Open Sans" panose="020B0606030504020204" pitchFamily="34" charset="0"/>
                <a:ea typeface="Open Sans" panose="020B0606030504020204" pitchFamily="34" charset="0"/>
                <a:cs typeface="Open Sans" panose="020B0606030504020204" pitchFamily="34" charset="0"/>
              </a:rPr>
              <a:t>and</a:t>
            </a:r>
            <a:r>
              <a:rPr lang="pt-BR" sz="1200" dirty="0">
                <a:solidFill>
                  <a:srgbClr val="646363"/>
                </a:solidFill>
                <a:latin typeface="Open Sans" panose="020B0606030504020204" pitchFamily="34" charset="0"/>
                <a:ea typeface="Open Sans" panose="020B0606030504020204" pitchFamily="34" charset="0"/>
                <a:cs typeface="Open Sans" panose="020B0606030504020204" pitchFamily="34" charset="0"/>
              </a:rPr>
              <a:t> </a:t>
            </a:r>
            <a:r>
              <a:rPr lang="pt-BR" sz="1200" dirty="0" err="1">
                <a:solidFill>
                  <a:srgbClr val="646363"/>
                </a:solidFill>
                <a:latin typeface="Open Sans" panose="020B0606030504020204" pitchFamily="34" charset="0"/>
                <a:ea typeface="Open Sans" panose="020B0606030504020204" pitchFamily="34" charset="0"/>
                <a:cs typeface="Open Sans" panose="020B0606030504020204" pitchFamily="34" charset="0"/>
              </a:rPr>
              <a:t>strong</a:t>
            </a:r>
            <a:r>
              <a:rPr lang="pt-BR" sz="1200" dirty="0">
                <a:solidFill>
                  <a:srgbClr val="646363"/>
                </a:solidFill>
                <a:latin typeface="Open Sans" panose="020B0606030504020204" pitchFamily="34" charset="0"/>
                <a:ea typeface="Open Sans" panose="020B0606030504020204" pitchFamily="34" charset="0"/>
                <a:cs typeface="Open Sans" panose="020B0606030504020204" pitchFamily="34" charset="0"/>
              </a:rPr>
              <a:t> </a:t>
            </a:r>
            <a:r>
              <a:rPr lang="pt-BR" sz="1200" dirty="0" err="1">
                <a:solidFill>
                  <a:srgbClr val="646363"/>
                </a:solidFill>
                <a:latin typeface="Open Sans" panose="020B0606030504020204" pitchFamily="34" charset="0"/>
                <a:ea typeface="Open Sans" panose="020B0606030504020204" pitchFamily="34" charset="0"/>
                <a:cs typeface="Open Sans" panose="020B0606030504020204" pitchFamily="34" charset="0"/>
              </a:rPr>
              <a:t>presence</a:t>
            </a:r>
            <a:r>
              <a:rPr lang="pt-BR" sz="1200" dirty="0">
                <a:solidFill>
                  <a:srgbClr val="646363"/>
                </a:solidFill>
                <a:latin typeface="Open Sans" panose="020B0606030504020204" pitchFamily="34" charset="0"/>
                <a:ea typeface="Open Sans" panose="020B0606030504020204" pitchFamily="34" charset="0"/>
                <a:cs typeface="Open Sans" panose="020B0606030504020204" pitchFamily="34" charset="0"/>
              </a:rPr>
              <a:t> in Brazil</a:t>
            </a:r>
          </a:p>
          <a:p>
            <a:pPr marL="285750" indent="-285750" algn="l">
              <a:lnSpc>
                <a:spcPts val="2000"/>
              </a:lnSpc>
              <a:buFont typeface="Wingdings" panose="05000000000000000000" pitchFamily="2" charset="2"/>
              <a:buChar char="§"/>
            </a:pPr>
            <a:r>
              <a:rPr lang="pt-BR" sz="1200" dirty="0">
                <a:solidFill>
                  <a:srgbClr val="646363"/>
                </a:solidFill>
                <a:latin typeface="Open Sans" panose="020B0606030504020204" pitchFamily="34" charset="0"/>
                <a:ea typeface="Open Sans" panose="020B0606030504020204" pitchFamily="34" charset="0"/>
                <a:cs typeface="Open Sans" panose="020B0606030504020204" pitchFamily="34" charset="0"/>
              </a:rPr>
              <a:t>Closer to </a:t>
            </a:r>
            <a:r>
              <a:rPr lang="pt-BR" sz="1200" dirty="0" err="1">
                <a:solidFill>
                  <a:srgbClr val="646363"/>
                </a:solidFill>
                <a:latin typeface="Open Sans" panose="020B0606030504020204" pitchFamily="34" charset="0"/>
                <a:ea typeface="Open Sans" panose="020B0606030504020204" pitchFamily="34" charset="0"/>
                <a:cs typeface="Open Sans" panose="020B0606030504020204" pitchFamily="34" charset="0"/>
              </a:rPr>
              <a:t>oil</a:t>
            </a:r>
            <a:r>
              <a:rPr lang="pt-BR" sz="1200" dirty="0">
                <a:solidFill>
                  <a:srgbClr val="646363"/>
                </a:solidFill>
                <a:latin typeface="Open Sans" panose="020B0606030504020204" pitchFamily="34" charset="0"/>
                <a:ea typeface="Open Sans" panose="020B0606030504020204" pitchFamily="34" charset="0"/>
                <a:cs typeface="Open Sans" panose="020B0606030504020204" pitchFamily="34" charset="0"/>
              </a:rPr>
              <a:t> </a:t>
            </a:r>
            <a:r>
              <a:rPr lang="pt-BR" sz="1200" dirty="0" err="1">
                <a:solidFill>
                  <a:srgbClr val="646363"/>
                </a:solidFill>
                <a:latin typeface="Open Sans" panose="020B0606030504020204" pitchFamily="34" charset="0"/>
                <a:ea typeface="Open Sans" panose="020B0606030504020204" pitchFamily="34" charset="0"/>
                <a:cs typeface="Open Sans" panose="020B0606030504020204" pitchFamily="34" charset="0"/>
              </a:rPr>
              <a:t>majors</a:t>
            </a:r>
            <a:r>
              <a:rPr lang="pt-BR" sz="1200" dirty="0">
                <a:solidFill>
                  <a:srgbClr val="646363"/>
                </a:solidFill>
                <a:latin typeface="Open Sans" panose="020B0606030504020204" pitchFamily="34" charset="0"/>
                <a:ea typeface="Open Sans" panose="020B0606030504020204" pitchFamily="34" charset="0"/>
                <a:cs typeface="Open Sans" panose="020B0606030504020204" pitchFamily="34" charset="0"/>
              </a:rPr>
              <a:t> (Petrobras, Shell)</a:t>
            </a:r>
          </a:p>
          <a:p>
            <a:pPr marL="285750" indent="-285750" algn="l">
              <a:lnSpc>
                <a:spcPts val="2000"/>
              </a:lnSpc>
              <a:buFont typeface="Wingdings" panose="05000000000000000000" pitchFamily="2" charset="2"/>
              <a:buChar char="§"/>
            </a:pPr>
            <a:r>
              <a:rPr lang="pt-BR" sz="1200" dirty="0">
                <a:solidFill>
                  <a:srgbClr val="646363"/>
                </a:solidFill>
                <a:latin typeface="Open Sans" panose="020B0606030504020204" pitchFamily="34" charset="0"/>
                <a:ea typeface="Open Sans" panose="020B0606030504020204" pitchFamily="34" charset="0"/>
                <a:cs typeface="Open Sans" panose="020B0606030504020204" pitchFamily="34" charset="0"/>
              </a:rPr>
              <a:t>Strong </a:t>
            </a:r>
            <a:r>
              <a:rPr lang="pt-BR" sz="1200" dirty="0" err="1">
                <a:solidFill>
                  <a:srgbClr val="646363"/>
                </a:solidFill>
                <a:latin typeface="Open Sans" panose="020B0606030504020204" pitchFamily="34" charset="0"/>
                <a:ea typeface="Open Sans" panose="020B0606030504020204" pitchFamily="34" charset="0"/>
                <a:cs typeface="Open Sans" panose="020B0606030504020204" pitchFamily="34" charset="0"/>
              </a:rPr>
              <a:t>regulatory</a:t>
            </a:r>
            <a:r>
              <a:rPr lang="pt-BR" sz="1200" dirty="0">
                <a:solidFill>
                  <a:srgbClr val="646363"/>
                </a:solidFill>
                <a:latin typeface="Open Sans" panose="020B0606030504020204" pitchFamily="34" charset="0"/>
                <a:ea typeface="Open Sans" panose="020B0606030504020204" pitchFamily="34" charset="0"/>
                <a:cs typeface="Open Sans" panose="020B0606030504020204" pitchFamily="34" charset="0"/>
              </a:rPr>
              <a:t> </a:t>
            </a:r>
            <a:r>
              <a:rPr lang="pt-BR" sz="1200" dirty="0" err="1">
                <a:solidFill>
                  <a:srgbClr val="646363"/>
                </a:solidFill>
                <a:latin typeface="Open Sans" panose="020B0606030504020204" pitchFamily="34" charset="0"/>
                <a:ea typeface="Open Sans" panose="020B0606030504020204" pitchFamily="34" charset="0"/>
                <a:cs typeface="Open Sans" panose="020B0606030504020204" pitchFamily="34" charset="0"/>
              </a:rPr>
              <a:t>watch</a:t>
            </a:r>
            <a:r>
              <a:rPr lang="pt-BR" sz="1200" dirty="0">
                <a:solidFill>
                  <a:srgbClr val="646363"/>
                </a:solidFill>
                <a:latin typeface="Open Sans" panose="020B0606030504020204" pitchFamily="34" charset="0"/>
                <a:ea typeface="Open Sans" panose="020B0606030504020204" pitchFamily="34" charset="0"/>
                <a:cs typeface="Open Sans" panose="020B0606030504020204" pitchFamily="34" charset="0"/>
              </a:rPr>
              <a:t> </a:t>
            </a:r>
            <a:r>
              <a:rPr lang="pt-BR" sz="1200" dirty="0" err="1">
                <a:solidFill>
                  <a:srgbClr val="646363"/>
                </a:solidFill>
                <a:latin typeface="Open Sans" panose="020B0606030504020204" pitchFamily="34" charset="0"/>
                <a:ea typeface="Open Sans" panose="020B0606030504020204" pitchFamily="34" charset="0"/>
                <a:cs typeface="Open Sans" panose="020B0606030504020204" pitchFamily="34" charset="0"/>
              </a:rPr>
              <a:t>from</a:t>
            </a:r>
            <a:r>
              <a:rPr lang="pt-BR" sz="1200" dirty="0">
                <a:solidFill>
                  <a:srgbClr val="646363"/>
                </a:solidFill>
                <a:latin typeface="Open Sans" panose="020B0606030504020204" pitchFamily="34" charset="0"/>
                <a:ea typeface="Open Sans" panose="020B0606030504020204" pitchFamily="34" charset="0"/>
                <a:cs typeface="Open Sans" panose="020B0606030504020204" pitchFamily="34" charset="0"/>
              </a:rPr>
              <a:t> </a:t>
            </a:r>
            <a:r>
              <a:rPr lang="pt-BR" sz="1200" dirty="0" err="1">
                <a:solidFill>
                  <a:srgbClr val="646363"/>
                </a:solidFill>
                <a:latin typeface="Open Sans" panose="020B0606030504020204" pitchFamily="34" charset="0"/>
                <a:ea typeface="Open Sans" panose="020B0606030504020204" pitchFamily="34" charset="0"/>
                <a:cs typeface="Open Sans" panose="020B0606030504020204" pitchFamily="34" charset="0"/>
              </a:rPr>
              <a:t>Government</a:t>
            </a:r>
            <a:r>
              <a:rPr lang="pt-BR" sz="1200" dirty="0">
                <a:solidFill>
                  <a:srgbClr val="646363"/>
                </a:solidFill>
                <a:latin typeface="Open Sans" panose="020B0606030504020204" pitchFamily="34" charset="0"/>
                <a:ea typeface="Open Sans" panose="020B0606030504020204" pitchFamily="34" charset="0"/>
                <a:cs typeface="Open Sans" panose="020B0606030504020204" pitchFamily="34" charset="0"/>
              </a:rPr>
              <a:t> – </a:t>
            </a:r>
            <a:r>
              <a:rPr lang="pt-BR" sz="1200" b="1" i="1" dirty="0">
                <a:solidFill>
                  <a:srgbClr val="646363"/>
                </a:solidFill>
                <a:latin typeface="Open Sans" panose="020B0606030504020204" pitchFamily="34" charset="0"/>
                <a:ea typeface="Open Sans" panose="020B0606030504020204" pitchFamily="34" charset="0"/>
                <a:cs typeface="Open Sans" panose="020B0606030504020204" pitchFamily="34" charset="0"/>
              </a:rPr>
              <a:t>ANP, INMETRO, etc</a:t>
            </a:r>
            <a:r>
              <a:rPr lang="pt-BR" sz="1200" dirty="0">
                <a:solidFill>
                  <a:srgbClr val="646363"/>
                </a:solidFill>
                <a:latin typeface="Open Sans" panose="020B0606030504020204" pitchFamily="34" charset="0"/>
                <a:ea typeface="Open Sans" panose="020B0606030504020204" pitchFamily="34" charset="0"/>
                <a:cs typeface="Open Sans" panose="020B0606030504020204" pitchFamily="34" charset="0"/>
              </a:rPr>
              <a:t>.</a:t>
            </a:r>
            <a:endParaRPr lang="pt-BR" sz="1200" b="1" i="1" dirty="0">
              <a:solidFill>
                <a:srgbClr val="7030A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Arrow: Right 35">
            <a:extLst>
              <a:ext uri="{FF2B5EF4-FFF2-40B4-BE49-F238E27FC236}">
                <a16:creationId xmlns:a16="http://schemas.microsoft.com/office/drawing/2014/main" id="{9A65F3E7-9BED-1C8D-0FD2-09F95876DC00}"/>
              </a:ext>
            </a:extLst>
          </p:cNvPr>
          <p:cNvSpPr/>
          <p:nvPr/>
        </p:nvSpPr>
        <p:spPr>
          <a:xfrm>
            <a:off x="2303101" y="2331955"/>
            <a:ext cx="7869288" cy="1680644"/>
          </a:xfrm>
          <a:prstGeom prst="rightArrow">
            <a:avLst>
              <a:gd name="adj1" fmla="val 10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A604F04-2150-F59C-F811-3C2C6CF436C5}"/>
              </a:ext>
            </a:extLst>
          </p:cNvPr>
          <p:cNvSpPr txBox="1"/>
          <p:nvPr/>
        </p:nvSpPr>
        <p:spPr>
          <a:xfrm>
            <a:off x="2492955" y="2492374"/>
            <a:ext cx="7679433" cy="1350370"/>
          </a:xfrm>
          <a:prstGeom prst="rect">
            <a:avLst/>
          </a:prstGeom>
          <a:noFill/>
        </p:spPr>
        <p:txBody>
          <a:bodyPr wrap="square" rtlCol="0">
            <a:spAutoFit/>
          </a:bodyPr>
          <a:lstStyle/>
          <a:p>
            <a:pPr marL="285750" indent="-285750" algn="l">
              <a:lnSpc>
                <a:spcPts val="2000"/>
              </a:lnSpc>
              <a:buFont typeface="Wingdings" panose="05000000000000000000" pitchFamily="2" charset="2"/>
              <a:buChar char="§"/>
            </a:pPr>
            <a:r>
              <a:rPr lang="en-US" sz="1200" dirty="0">
                <a:solidFill>
                  <a:schemeClr val="bg2"/>
                </a:solidFill>
                <a:latin typeface="Open Sans" panose="020B0606030504020204" pitchFamily="34" charset="0"/>
                <a:ea typeface="Open Sans" panose="020B0606030504020204" pitchFamily="34" charset="0"/>
                <a:cs typeface="Open Sans" panose="020B0606030504020204" pitchFamily="34" charset="0"/>
              </a:rPr>
              <a:t>Main Goal to have zero fines from regulators related to Metering</a:t>
            </a:r>
          </a:p>
          <a:p>
            <a:pPr marL="285750" indent="-285750" algn="l">
              <a:lnSpc>
                <a:spcPts val="2000"/>
              </a:lnSpc>
              <a:buFont typeface="Wingdings" panose="05000000000000000000" pitchFamily="2" charset="2"/>
              <a:buChar char="§"/>
            </a:pPr>
            <a:r>
              <a:rPr lang="en-US" sz="1200" dirty="0">
                <a:solidFill>
                  <a:schemeClr val="bg2"/>
                </a:solidFill>
                <a:latin typeface="Open Sans" panose="020B0606030504020204" pitchFamily="34" charset="0"/>
                <a:ea typeface="Open Sans" panose="020B0606030504020204" pitchFamily="34" charset="0"/>
                <a:cs typeface="Open Sans" panose="020B0606030504020204" pitchFamily="34" charset="0"/>
              </a:rPr>
              <a:t>Dedicated metering team with 7 engineers and 1 analyst managing R1 fleet, reporting to Metering Lead, Maintenance Manager and Asset Integrity Manager</a:t>
            </a:r>
          </a:p>
          <a:p>
            <a:pPr marL="285750" indent="-285750" algn="l">
              <a:lnSpc>
                <a:spcPts val="2000"/>
              </a:lnSpc>
              <a:buFont typeface="Wingdings" panose="05000000000000000000" pitchFamily="2" charset="2"/>
              <a:buChar char="§"/>
            </a:pPr>
            <a:r>
              <a:rPr lang="en-US" sz="1200" dirty="0">
                <a:solidFill>
                  <a:schemeClr val="bg2"/>
                </a:solidFill>
                <a:latin typeface="Open Sans" panose="020B0606030504020204" pitchFamily="34" charset="0"/>
                <a:ea typeface="Open Sans" panose="020B0606030504020204" pitchFamily="34" charset="0"/>
                <a:cs typeface="Open Sans" panose="020B0606030504020204" pitchFamily="34" charset="0"/>
              </a:rPr>
              <a:t>22 offshore metering technicians</a:t>
            </a:r>
          </a:p>
          <a:p>
            <a:pPr marL="285750" indent="-285750" algn="l">
              <a:lnSpc>
                <a:spcPts val="2000"/>
              </a:lnSpc>
              <a:buFont typeface="Wingdings" panose="05000000000000000000" pitchFamily="2" charset="2"/>
              <a:buChar char="§"/>
            </a:pPr>
            <a:r>
              <a:rPr lang="en-US" sz="1200" dirty="0">
                <a:solidFill>
                  <a:schemeClr val="bg2"/>
                </a:solidFill>
                <a:latin typeface="Open Sans" panose="020B0606030504020204" pitchFamily="34" charset="0"/>
                <a:ea typeface="Open Sans" panose="020B0606030504020204" pitchFamily="34" charset="0"/>
                <a:cs typeface="Open Sans" panose="020B0606030504020204" pitchFamily="34" charset="0"/>
              </a:rPr>
              <a:t>Ensure full compliance with strict Metering regulation for all units in R1</a:t>
            </a:r>
          </a:p>
        </p:txBody>
      </p:sp>
      <p:sp>
        <p:nvSpPr>
          <p:cNvPr id="38" name="TextBox 37">
            <a:extLst>
              <a:ext uri="{FF2B5EF4-FFF2-40B4-BE49-F238E27FC236}">
                <a16:creationId xmlns:a16="http://schemas.microsoft.com/office/drawing/2014/main" id="{D93458A7-6D8B-EEC6-5256-87F1B4434C2D}"/>
              </a:ext>
            </a:extLst>
          </p:cNvPr>
          <p:cNvSpPr txBox="1"/>
          <p:nvPr/>
        </p:nvSpPr>
        <p:spPr>
          <a:xfrm rot="16200000">
            <a:off x="1660719" y="1559250"/>
            <a:ext cx="1024953" cy="307777"/>
          </a:xfrm>
          <a:prstGeom prst="rect">
            <a:avLst/>
          </a:prstGeom>
          <a:solidFill>
            <a:srgbClr val="00B050"/>
          </a:solidFill>
          <a:ln>
            <a:noFill/>
          </a:ln>
        </p:spPr>
        <p:txBody>
          <a:bodyPr wrap="square" rtlCol="0">
            <a:spAutoFit/>
          </a:bodyPr>
          <a:lstStyle/>
          <a:p>
            <a:pPr algn="ctr"/>
            <a:r>
              <a:rPr lang="pt-BR" sz="1400" b="1">
                <a:solidFill>
                  <a:schemeClr val="bg1"/>
                </a:solidFill>
                <a:latin typeface="Open Sans" panose="020B0606030504020204" pitchFamily="34" charset="0"/>
                <a:ea typeface="Open Sans" panose="020B0606030504020204" pitchFamily="34" charset="0"/>
                <a:cs typeface="Open Sans" panose="020B0606030504020204" pitchFamily="34" charset="0"/>
              </a:rPr>
              <a:t>BRAZIL</a:t>
            </a: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a16="http://schemas.microsoft.com/office/drawing/2014/main" id="{522DEDA1-7DF0-1703-0468-B3E9F5B5D0F6}"/>
              </a:ext>
            </a:extLst>
          </p:cNvPr>
          <p:cNvSpPr txBox="1"/>
          <p:nvPr/>
        </p:nvSpPr>
        <p:spPr>
          <a:xfrm rot="16200000">
            <a:off x="1332912" y="3018425"/>
            <a:ext cx="1680571" cy="307777"/>
          </a:xfrm>
          <a:prstGeom prst="rect">
            <a:avLst/>
          </a:prstGeom>
          <a:solidFill>
            <a:schemeClr val="accent2"/>
          </a:solidFill>
          <a:ln>
            <a:noFill/>
          </a:ln>
        </p:spPr>
        <p:txBody>
          <a:bodyPr wrap="square" rtlCol="0">
            <a:spAutoFit/>
          </a:bodyPr>
          <a:lstStyle/>
          <a:p>
            <a:pPr algn="ctr"/>
            <a:r>
              <a:rPr lang="pt-BR" sz="1400" b="1">
                <a:solidFill>
                  <a:schemeClr val="bg1"/>
                </a:solidFill>
                <a:latin typeface="Open Sans" panose="020B0606030504020204" pitchFamily="34" charset="0"/>
                <a:ea typeface="Open Sans" panose="020B0606030504020204" pitchFamily="34" charset="0"/>
                <a:cs typeface="Open Sans" panose="020B0606030504020204" pitchFamily="34" charset="0"/>
              </a:rPr>
              <a:t>METERING</a:t>
            </a: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F280D09C-46DD-5E31-78DF-BC6052CC334A}"/>
              </a:ext>
            </a:extLst>
          </p:cNvPr>
          <p:cNvSpPr txBox="1"/>
          <p:nvPr/>
        </p:nvSpPr>
        <p:spPr>
          <a:xfrm rot="16200000">
            <a:off x="1242672" y="4995604"/>
            <a:ext cx="1853695" cy="307777"/>
          </a:xfrm>
          <a:prstGeom prst="rect">
            <a:avLst/>
          </a:prstGeom>
          <a:solidFill>
            <a:srgbClr val="00B0F0"/>
          </a:solidFill>
          <a:ln>
            <a:noFill/>
          </a:ln>
        </p:spPr>
        <p:txBody>
          <a:bodyPr wrap="square" rtlCol="0">
            <a:spAutoFit/>
          </a:bodyPr>
          <a:lstStyle/>
          <a:p>
            <a:pPr algn="ctr"/>
            <a:r>
              <a:rPr lang="pt-BR" sz="1400" b="1">
                <a:solidFill>
                  <a:schemeClr val="bg1"/>
                </a:solidFill>
                <a:latin typeface="Open Sans" panose="020B0606030504020204" pitchFamily="34" charset="0"/>
                <a:ea typeface="Open Sans" panose="020B0606030504020204" pitchFamily="34" charset="0"/>
                <a:cs typeface="Open Sans" panose="020B0606030504020204" pitchFamily="34" charset="0"/>
              </a:rPr>
              <a:t>NEW UNITS</a:t>
            </a: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1" name="Picture 40">
            <a:extLst>
              <a:ext uri="{FF2B5EF4-FFF2-40B4-BE49-F238E27FC236}">
                <a16:creationId xmlns:a16="http://schemas.microsoft.com/office/drawing/2014/main" id="{C2036D1D-5538-043F-3068-B211FC3C9EB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355443" y="4395291"/>
            <a:ext cx="1180736" cy="354221"/>
          </a:xfrm>
          <a:prstGeom prst="rect">
            <a:avLst/>
          </a:prstGeom>
        </p:spPr>
      </p:pic>
      <p:pic>
        <p:nvPicPr>
          <p:cNvPr id="42" name="Picture 41">
            <a:extLst>
              <a:ext uri="{FF2B5EF4-FFF2-40B4-BE49-F238E27FC236}">
                <a16:creationId xmlns:a16="http://schemas.microsoft.com/office/drawing/2014/main" id="{C21068E7-FF20-0726-56DC-B469F62C5B0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352912" y="4951310"/>
            <a:ext cx="1180736" cy="354221"/>
          </a:xfrm>
          <a:prstGeom prst="rect">
            <a:avLst/>
          </a:prstGeom>
        </p:spPr>
      </p:pic>
      <p:pic>
        <p:nvPicPr>
          <p:cNvPr id="43" name="Picture 42">
            <a:extLst>
              <a:ext uri="{FF2B5EF4-FFF2-40B4-BE49-F238E27FC236}">
                <a16:creationId xmlns:a16="http://schemas.microsoft.com/office/drawing/2014/main" id="{0AFD976E-ECB9-592F-E35D-2D9C2B73C9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360886" y="5552382"/>
            <a:ext cx="1180736" cy="354221"/>
          </a:xfrm>
          <a:prstGeom prst="rect">
            <a:avLst/>
          </a:prstGeom>
        </p:spPr>
      </p:pic>
      <p:pic>
        <p:nvPicPr>
          <p:cNvPr id="44" name="Picture 43">
            <a:extLst>
              <a:ext uri="{FF2B5EF4-FFF2-40B4-BE49-F238E27FC236}">
                <a16:creationId xmlns:a16="http://schemas.microsoft.com/office/drawing/2014/main" id="{AF2C5E41-0DC2-39D6-2A23-976E3AE0B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044195" y="4949014"/>
            <a:ext cx="1175972" cy="349117"/>
          </a:xfrm>
          <a:prstGeom prst="rect">
            <a:avLst/>
          </a:prstGeom>
        </p:spPr>
      </p:pic>
      <p:sp>
        <p:nvSpPr>
          <p:cNvPr id="45" name="TextBox 44">
            <a:extLst>
              <a:ext uri="{FF2B5EF4-FFF2-40B4-BE49-F238E27FC236}">
                <a16:creationId xmlns:a16="http://schemas.microsoft.com/office/drawing/2014/main" id="{69427752-6349-825E-D55D-485122EA2498}"/>
              </a:ext>
            </a:extLst>
          </p:cNvPr>
          <p:cNvSpPr txBox="1"/>
          <p:nvPr/>
        </p:nvSpPr>
        <p:spPr>
          <a:xfrm>
            <a:off x="3339044" y="4986964"/>
            <a:ext cx="265744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1" u="none" strike="noStrike" kern="1200" cap="none" spc="0" normalizeH="0" baseline="0" noProof="0">
                <a:ln>
                  <a:noFill/>
                </a:ln>
                <a:solidFill>
                  <a:srgbClr val="646363"/>
                </a:solidFill>
                <a:effectLst/>
                <a:uLnTx/>
                <a:uFillTx/>
                <a:latin typeface="Arial" panose="020B0604020202020204" pitchFamily="34" charset="0"/>
                <a:cs typeface="Arial" panose="020B0604020202020204" pitchFamily="34" charset="0"/>
              </a:rPr>
              <a:t>FPSO</a:t>
            </a:r>
            <a:r>
              <a:rPr kumimoji="0" lang="fr-FR" sz="1100" b="1" i="1" u="none" strike="noStrike" kern="1200" cap="none" spc="0" normalizeH="0" baseline="0" noProof="0">
                <a:ln>
                  <a:noFill/>
                </a:ln>
                <a:solidFill>
                  <a:srgbClr val="646363"/>
                </a:solidFill>
                <a:effectLst/>
                <a:uLnTx/>
                <a:uFillTx/>
                <a:latin typeface="Arial" panose="020B0604020202020204" pitchFamily="34" charset="0"/>
                <a:cs typeface="Arial" panose="020B0604020202020204" pitchFamily="34" charset="0"/>
              </a:rPr>
              <a:t> </a:t>
            </a:r>
            <a:r>
              <a:rPr kumimoji="0" lang="fr-FR" sz="1100" b="1" i="1" u="none" strike="noStrike" kern="1200" cap="none" spc="0" normalizeH="0" baseline="0" noProof="0" err="1">
                <a:ln>
                  <a:noFill/>
                </a:ln>
                <a:solidFill>
                  <a:srgbClr val="646363"/>
                </a:solidFill>
                <a:effectLst/>
                <a:uLnTx/>
                <a:uFillTx/>
                <a:latin typeface="Arial" panose="020B0604020202020204" pitchFamily="34" charset="0"/>
                <a:cs typeface="Arial" panose="020B0604020202020204" pitchFamily="34" charset="0"/>
              </a:rPr>
              <a:t>Almirante</a:t>
            </a:r>
            <a:r>
              <a:rPr kumimoji="0" lang="fr-FR" sz="1100" b="1" i="1" u="none" strike="noStrike" kern="1200" cap="none" spc="0" normalizeH="0" baseline="0" noProof="0">
                <a:ln>
                  <a:noFill/>
                </a:ln>
                <a:solidFill>
                  <a:srgbClr val="646363"/>
                </a:solidFill>
                <a:effectLst/>
                <a:uLnTx/>
                <a:uFillTx/>
                <a:latin typeface="Arial" panose="020B0604020202020204" pitchFamily="34" charset="0"/>
                <a:cs typeface="Arial" panose="020B0604020202020204" pitchFamily="34" charset="0"/>
              </a:rPr>
              <a:t> </a:t>
            </a:r>
            <a:r>
              <a:rPr kumimoji="0" lang="fr-FR" sz="1100" b="1" i="1" u="none" strike="noStrike" kern="1200" cap="none" spc="0" normalizeH="0" baseline="0" noProof="0" err="1">
                <a:ln>
                  <a:noFill/>
                </a:ln>
                <a:solidFill>
                  <a:srgbClr val="646363"/>
                </a:solidFill>
                <a:effectLst/>
                <a:uLnTx/>
                <a:uFillTx/>
                <a:latin typeface="Arial" panose="020B0604020202020204" pitchFamily="34" charset="0"/>
                <a:cs typeface="Arial" panose="020B0604020202020204" pitchFamily="34" charset="0"/>
              </a:rPr>
              <a:t>Tamandaré</a:t>
            </a:r>
            <a:endParaRPr kumimoji="0" lang="en-US" sz="1100" b="1" i="1" u="none" strike="noStrike" kern="1200" cap="none" spc="0" normalizeH="0" baseline="0" noProof="0">
              <a:ln>
                <a:noFill/>
              </a:ln>
              <a:solidFill>
                <a:srgbClr val="646363"/>
              </a:solidFill>
              <a:effectLst/>
              <a:uLnTx/>
              <a:uFillTx/>
              <a:latin typeface="Arial" panose="020B0604020202020204" pitchFamily="34" charset="0"/>
              <a:cs typeface="Arial" panose="020B0604020202020204" pitchFamily="34" charset="0"/>
            </a:endParaRPr>
          </a:p>
        </p:txBody>
      </p:sp>
      <p:pic>
        <p:nvPicPr>
          <p:cNvPr id="46" name="Picture 45">
            <a:extLst>
              <a:ext uri="{FF2B5EF4-FFF2-40B4-BE49-F238E27FC236}">
                <a16:creationId xmlns:a16="http://schemas.microsoft.com/office/drawing/2014/main" id="{A23BE971-F43C-6E52-0E0D-4BEC7836DCF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573385" y="4995244"/>
            <a:ext cx="496110" cy="232956"/>
          </a:xfrm>
          <a:prstGeom prst="rect">
            <a:avLst/>
          </a:prstGeom>
        </p:spPr>
      </p:pic>
      <p:sp>
        <p:nvSpPr>
          <p:cNvPr id="47" name="TextBox 46">
            <a:extLst>
              <a:ext uri="{FF2B5EF4-FFF2-40B4-BE49-F238E27FC236}">
                <a16:creationId xmlns:a16="http://schemas.microsoft.com/office/drawing/2014/main" id="{8A5A948F-50AC-C4A5-8BAF-656E4039F1C1}"/>
              </a:ext>
            </a:extLst>
          </p:cNvPr>
          <p:cNvSpPr txBox="1"/>
          <p:nvPr/>
        </p:nvSpPr>
        <p:spPr>
          <a:xfrm>
            <a:off x="7367753" y="4996603"/>
            <a:ext cx="116589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i="0" u="none" strike="noStrike" kern="1200" cap="none" spc="0" normalizeH="0" baseline="0" noProof="0">
                <a:ln>
                  <a:noFill/>
                </a:ln>
                <a:solidFill>
                  <a:schemeClr val="bg1"/>
                </a:solidFill>
                <a:effectLst/>
                <a:uLnTx/>
                <a:uFillTx/>
                <a:latin typeface="Arial Black" panose="020B0A04020102020204" pitchFamily="34" charset="0"/>
                <a:cs typeface="Arial" panose="020B0604020202020204" pitchFamily="34" charset="0"/>
              </a:rPr>
              <a:t>First Oil</a:t>
            </a:r>
            <a:endParaRPr kumimoji="0" lang="en-US" sz="1100" i="1" u="none" strike="noStrike" kern="1200" cap="none" spc="0" normalizeH="0" baseline="0" noProof="0">
              <a:ln>
                <a:noFill/>
              </a:ln>
              <a:solidFill>
                <a:schemeClr val="bg1"/>
              </a:solidFill>
              <a:effectLst/>
              <a:uLnTx/>
              <a:uFillTx/>
              <a:latin typeface="Arial Black" panose="020B0A040201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E7DC8269-6CCF-380D-F7D4-34942CF68F8D}"/>
              </a:ext>
            </a:extLst>
          </p:cNvPr>
          <p:cNvSpPr txBox="1"/>
          <p:nvPr/>
        </p:nvSpPr>
        <p:spPr>
          <a:xfrm>
            <a:off x="3325351" y="5559477"/>
            <a:ext cx="251993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a:solidFill>
                  <a:srgbClr val="646464"/>
                </a:solidFill>
                <a:latin typeface="Arial" panose="020B0604020202020204" pitchFamily="34" charset="0"/>
                <a:cs typeface="Arial" panose="020B0604020202020204" pitchFamily="34" charset="0"/>
              </a:rPr>
              <a:t>FPSO</a:t>
            </a:r>
            <a:r>
              <a:rPr lang="fr-FR" sz="1100" b="1" i="1">
                <a:solidFill>
                  <a:srgbClr val="646464"/>
                </a:solidFill>
                <a:latin typeface="Arial" panose="020B0604020202020204" pitchFamily="34" charset="0"/>
                <a:cs typeface="Arial" panose="020B0604020202020204" pitchFamily="34" charset="0"/>
              </a:rPr>
              <a:t> Alexandre de </a:t>
            </a:r>
            <a:r>
              <a:rPr lang="fr-FR" sz="1100" b="1" i="1" err="1">
                <a:solidFill>
                  <a:srgbClr val="646464"/>
                </a:solidFill>
                <a:latin typeface="Arial" panose="020B0604020202020204" pitchFamily="34" charset="0"/>
                <a:cs typeface="Arial" panose="020B0604020202020204" pitchFamily="34" charset="0"/>
              </a:rPr>
              <a:t>Gusmão</a:t>
            </a:r>
            <a:endParaRPr kumimoji="0" lang="en-US" sz="1100" b="1" i="1" u="none" strike="noStrike" kern="1200" cap="none" spc="0" normalizeH="0" baseline="0" noProof="0">
              <a:ln>
                <a:noFill/>
              </a:ln>
              <a:solidFill>
                <a:srgbClr val="646464"/>
              </a:solidFill>
              <a:effectLst/>
              <a:uLnTx/>
              <a:uFillTx/>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9B4AC4CA-68AE-FAE0-FE98-2EB958E2DD2C}"/>
              </a:ext>
            </a:extLst>
          </p:cNvPr>
          <p:cNvSpPr txBox="1"/>
          <p:nvPr/>
        </p:nvSpPr>
        <p:spPr>
          <a:xfrm>
            <a:off x="7384828" y="5598687"/>
            <a:ext cx="113285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bg1"/>
                </a:solidFill>
                <a:effectLst/>
                <a:uLnTx/>
                <a:uFillTx/>
                <a:latin typeface="Arial Black" panose="020B0A04020102020204" pitchFamily="34" charset="0"/>
                <a:cs typeface="Arial" panose="020B0604020202020204" pitchFamily="34" charset="0"/>
              </a:rPr>
              <a:t>First Oil</a:t>
            </a:r>
            <a:endParaRPr kumimoji="0" lang="en-US" sz="1100" i="1" u="none" strike="noStrike" kern="1200" cap="none" spc="0" normalizeH="0" baseline="0" noProof="0" dirty="0">
              <a:ln>
                <a:noFill/>
              </a:ln>
              <a:solidFill>
                <a:schemeClr val="bg1"/>
              </a:solidFill>
              <a:effectLst/>
              <a:uLnTx/>
              <a:uFillTx/>
              <a:latin typeface="Arial Black" panose="020B0A040201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6F3D8F68-98F6-3071-B8F3-CC5E6693328A}"/>
              </a:ext>
            </a:extLst>
          </p:cNvPr>
          <p:cNvSpPr txBox="1"/>
          <p:nvPr/>
        </p:nvSpPr>
        <p:spPr>
          <a:xfrm>
            <a:off x="3339044" y="4443620"/>
            <a:ext cx="165878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1" u="none" strike="noStrike" kern="1200" cap="none" spc="0" normalizeH="0" baseline="0" noProof="0">
                <a:ln>
                  <a:noFill/>
                </a:ln>
                <a:solidFill>
                  <a:srgbClr val="646363"/>
                </a:solidFill>
                <a:effectLst/>
                <a:uLnTx/>
                <a:uFillTx/>
                <a:latin typeface="Arial" panose="020B0604020202020204" pitchFamily="34" charset="0"/>
                <a:cs typeface="Arial" panose="020B0604020202020204" pitchFamily="34" charset="0"/>
              </a:rPr>
              <a:t>FPSO</a:t>
            </a:r>
            <a:r>
              <a:rPr kumimoji="0" lang="fr-FR" sz="1100" b="1" i="1" u="none" strike="noStrike" kern="1200" cap="none" spc="0" normalizeH="0" baseline="0" noProof="0">
                <a:ln>
                  <a:noFill/>
                </a:ln>
                <a:solidFill>
                  <a:srgbClr val="646363"/>
                </a:solidFill>
                <a:effectLst/>
                <a:uLnTx/>
                <a:uFillTx/>
                <a:latin typeface="Arial" panose="020B0604020202020204" pitchFamily="34" charset="0"/>
                <a:cs typeface="Arial" panose="020B0604020202020204" pitchFamily="34" charset="0"/>
              </a:rPr>
              <a:t> </a:t>
            </a:r>
            <a:r>
              <a:rPr kumimoji="0" lang="fr-FR" sz="1100" b="1" i="1" u="none" strike="noStrike" kern="1200" cap="none" spc="0" normalizeH="0" baseline="0" noProof="0" err="1">
                <a:ln>
                  <a:noFill/>
                </a:ln>
                <a:solidFill>
                  <a:srgbClr val="646363"/>
                </a:solidFill>
                <a:effectLst/>
                <a:uLnTx/>
                <a:uFillTx/>
                <a:latin typeface="Arial" panose="020B0604020202020204" pitchFamily="34" charset="0"/>
                <a:cs typeface="Arial" panose="020B0604020202020204" pitchFamily="34" charset="0"/>
              </a:rPr>
              <a:t>Sepetiba</a:t>
            </a:r>
            <a:endParaRPr kumimoji="0" lang="en-US" sz="1100" b="1" i="1" u="none" strike="noStrike" kern="1200" cap="none" spc="0" normalizeH="0" baseline="0" noProof="0">
              <a:ln>
                <a:noFill/>
              </a:ln>
              <a:solidFill>
                <a:srgbClr val="646363"/>
              </a:solidFill>
              <a:effectLst/>
              <a:uLnTx/>
              <a:uFillTx/>
              <a:latin typeface="Arial" panose="020B0604020202020204" pitchFamily="34" charset="0"/>
              <a:cs typeface="Arial" panose="020B0604020202020204" pitchFamily="34" charset="0"/>
            </a:endParaRPr>
          </a:p>
        </p:txBody>
      </p:sp>
      <p:pic>
        <p:nvPicPr>
          <p:cNvPr id="51" name="Picture 50">
            <a:extLst>
              <a:ext uri="{FF2B5EF4-FFF2-40B4-BE49-F238E27FC236}">
                <a16:creationId xmlns:a16="http://schemas.microsoft.com/office/drawing/2014/main" id="{14777359-2AAB-D240-F7D5-903DC16C65E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035392" y="5522297"/>
            <a:ext cx="1175972" cy="349117"/>
          </a:xfrm>
          <a:prstGeom prst="rect">
            <a:avLst/>
          </a:prstGeom>
        </p:spPr>
      </p:pic>
      <p:sp>
        <p:nvSpPr>
          <p:cNvPr id="52" name="Rectangle 51">
            <a:extLst>
              <a:ext uri="{FF2B5EF4-FFF2-40B4-BE49-F238E27FC236}">
                <a16:creationId xmlns:a16="http://schemas.microsoft.com/office/drawing/2014/main" id="{056BFB79-BCE3-28DA-C8F1-7270182281BA}"/>
              </a:ext>
            </a:extLst>
          </p:cNvPr>
          <p:cNvSpPr/>
          <p:nvPr/>
        </p:nvSpPr>
        <p:spPr>
          <a:xfrm>
            <a:off x="8730549" y="5026616"/>
            <a:ext cx="1158350" cy="196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646363"/>
                </a:solidFill>
                <a:latin typeface="Arial" panose="020B0604020202020204" pitchFamily="34" charset="0"/>
                <a:cs typeface="Arial" panose="020B0604020202020204" pitchFamily="34" charset="0"/>
              </a:rPr>
              <a:t>15</a:t>
            </a:r>
            <a:r>
              <a:rPr lang="en-US" sz="1200" b="1" baseline="30000" dirty="0">
                <a:solidFill>
                  <a:srgbClr val="646363"/>
                </a:solidFill>
                <a:latin typeface="Arial" panose="020B0604020202020204" pitchFamily="34" charset="0"/>
                <a:cs typeface="Arial" panose="020B0604020202020204" pitchFamily="34" charset="0"/>
              </a:rPr>
              <a:t>th</a:t>
            </a:r>
            <a:r>
              <a:rPr lang="en-US" sz="1200" b="1" dirty="0">
                <a:solidFill>
                  <a:srgbClr val="646363"/>
                </a:solidFill>
                <a:latin typeface="Arial" panose="020B0604020202020204" pitchFamily="34" charset="0"/>
                <a:cs typeface="Arial" panose="020B0604020202020204" pitchFamily="34" charset="0"/>
              </a:rPr>
              <a:t> Feb 25</a:t>
            </a:r>
            <a:endParaRPr kumimoji="0" lang="en-US" sz="1200" b="1" i="0" u="none" strike="noStrike" kern="1200" cap="none" spc="0" normalizeH="0" baseline="0" noProof="0" dirty="0">
              <a:ln>
                <a:noFill/>
              </a:ln>
              <a:solidFill>
                <a:srgbClr val="646363"/>
              </a:solidFill>
              <a:effectLst/>
              <a:uLnTx/>
              <a:uFillTx/>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92E27B33-87A2-223F-AC6A-F99E0799FA4A}"/>
              </a:ext>
            </a:extLst>
          </p:cNvPr>
          <p:cNvSpPr/>
          <p:nvPr/>
        </p:nvSpPr>
        <p:spPr>
          <a:xfrm>
            <a:off x="8730549" y="4471609"/>
            <a:ext cx="1158350" cy="196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srgbClr val="646363"/>
                </a:solidFill>
                <a:latin typeface="Arial" panose="020B0604020202020204" pitchFamily="34" charset="0"/>
                <a:cs typeface="Arial" panose="020B0604020202020204" pitchFamily="34" charset="0"/>
              </a:rPr>
              <a:t>31</a:t>
            </a:r>
            <a:r>
              <a:rPr lang="en-US" sz="1200" b="1" baseline="30000">
                <a:solidFill>
                  <a:srgbClr val="646363"/>
                </a:solidFill>
                <a:latin typeface="Arial" panose="020B0604020202020204" pitchFamily="34" charset="0"/>
                <a:cs typeface="Arial" panose="020B0604020202020204" pitchFamily="34" charset="0"/>
              </a:rPr>
              <a:t>st</a:t>
            </a:r>
            <a:r>
              <a:rPr lang="en-US" sz="1200" b="1">
                <a:solidFill>
                  <a:srgbClr val="646363"/>
                </a:solidFill>
                <a:latin typeface="Arial" panose="020B0604020202020204" pitchFamily="34" charset="0"/>
                <a:cs typeface="Arial" panose="020B0604020202020204" pitchFamily="34" charset="0"/>
              </a:rPr>
              <a:t> Dec </a:t>
            </a:r>
            <a:r>
              <a:rPr kumimoji="0" lang="en-US" sz="1200" b="1" i="0" u="none" strike="noStrike" kern="1200" cap="none" spc="0" normalizeH="0" baseline="0" noProof="0">
                <a:ln>
                  <a:noFill/>
                </a:ln>
                <a:solidFill>
                  <a:srgbClr val="646363"/>
                </a:solidFill>
                <a:effectLst/>
                <a:uLnTx/>
                <a:uFillTx/>
                <a:latin typeface="Arial" panose="020B0604020202020204" pitchFamily="34" charset="0"/>
                <a:cs typeface="Arial" panose="020B0604020202020204" pitchFamily="34" charset="0"/>
              </a:rPr>
              <a:t>23</a:t>
            </a:r>
          </a:p>
        </p:txBody>
      </p:sp>
      <p:pic>
        <p:nvPicPr>
          <p:cNvPr id="55" name="Picture 54">
            <a:extLst>
              <a:ext uri="{FF2B5EF4-FFF2-40B4-BE49-F238E27FC236}">
                <a16:creationId xmlns:a16="http://schemas.microsoft.com/office/drawing/2014/main" id="{A3FA9A13-0A97-D2AB-3C82-A67FC40E440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575541" y="4453131"/>
            <a:ext cx="496110" cy="232956"/>
          </a:xfrm>
          <a:prstGeom prst="rect">
            <a:avLst/>
          </a:prstGeom>
        </p:spPr>
      </p:pic>
      <p:pic>
        <p:nvPicPr>
          <p:cNvPr id="56" name="Picture 55">
            <a:extLst>
              <a:ext uri="{FF2B5EF4-FFF2-40B4-BE49-F238E27FC236}">
                <a16:creationId xmlns:a16="http://schemas.microsoft.com/office/drawing/2014/main" id="{E6F47E67-C8E3-55CE-F6F8-D1D40046F26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035392" y="4392381"/>
            <a:ext cx="1175972" cy="349117"/>
          </a:xfrm>
          <a:prstGeom prst="rect">
            <a:avLst/>
          </a:prstGeom>
        </p:spPr>
      </p:pic>
      <p:pic>
        <p:nvPicPr>
          <p:cNvPr id="57" name="Picture 56">
            <a:extLst>
              <a:ext uri="{FF2B5EF4-FFF2-40B4-BE49-F238E27FC236}">
                <a16:creationId xmlns:a16="http://schemas.microsoft.com/office/drawing/2014/main" id="{07B3288D-3A25-FB36-F923-1DAB26B68C7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580433" y="5571001"/>
            <a:ext cx="496110" cy="232956"/>
          </a:xfrm>
          <a:prstGeom prst="rect">
            <a:avLst/>
          </a:prstGeom>
        </p:spPr>
      </p:pic>
      <p:sp>
        <p:nvSpPr>
          <p:cNvPr id="58" name="TextBox 57">
            <a:extLst>
              <a:ext uri="{FF2B5EF4-FFF2-40B4-BE49-F238E27FC236}">
                <a16:creationId xmlns:a16="http://schemas.microsoft.com/office/drawing/2014/main" id="{CA8ABF01-21D8-7849-318B-874B55860BD3}"/>
              </a:ext>
            </a:extLst>
          </p:cNvPr>
          <p:cNvSpPr txBox="1"/>
          <p:nvPr/>
        </p:nvSpPr>
        <p:spPr>
          <a:xfrm>
            <a:off x="7350036" y="4446557"/>
            <a:ext cx="118349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1"/>
                </a:solidFill>
                <a:latin typeface="Arial Black" panose="020B0A04020102020204" pitchFamily="34" charset="0"/>
                <a:cs typeface="Arial" panose="020B0604020202020204" pitchFamily="34" charset="0"/>
              </a:rPr>
              <a:t>First </a:t>
            </a:r>
            <a:r>
              <a:rPr lang="fr-FR" sz="1100" err="1">
                <a:solidFill>
                  <a:schemeClr val="bg1"/>
                </a:solidFill>
                <a:latin typeface="Arial Black" panose="020B0A04020102020204" pitchFamily="34" charset="0"/>
                <a:cs typeface="Arial" panose="020B0604020202020204" pitchFamily="34" charset="0"/>
              </a:rPr>
              <a:t>Oil</a:t>
            </a:r>
            <a:endParaRPr kumimoji="0" lang="en-US" sz="1100" i="1" u="none" strike="noStrike" kern="1200" cap="none" spc="0" normalizeH="0" baseline="0" noProof="0">
              <a:ln>
                <a:noFill/>
              </a:ln>
              <a:solidFill>
                <a:schemeClr val="bg1"/>
              </a:solidFill>
              <a:effectLst/>
              <a:uLnTx/>
              <a:uFillTx/>
              <a:latin typeface="Arial Black" panose="020B0A040201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AED85E14-D567-1BE8-1541-D6208CE1E16F}"/>
              </a:ext>
            </a:extLst>
          </p:cNvPr>
          <p:cNvSpPr/>
          <p:nvPr/>
        </p:nvSpPr>
        <p:spPr>
          <a:xfrm>
            <a:off x="8730549" y="5592007"/>
            <a:ext cx="1158350" cy="196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646363"/>
                </a:solidFill>
                <a:latin typeface="Arial" panose="020B0604020202020204" pitchFamily="34" charset="0"/>
                <a:cs typeface="Arial" panose="020B0604020202020204" pitchFamily="34" charset="0"/>
              </a:rPr>
              <a:t>24</a:t>
            </a:r>
            <a:r>
              <a:rPr lang="en-US" sz="1200" b="1" baseline="30000" dirty="0">
                <a:solidFill>
                  <a:srgbClr val="646363"/>
                </a:solidFill>
                <a:latin typeface="Arial" panose="020B0604020202020204" pitchFamily="34" charset="0"/>
                <a:cs typeface="Arial" panose="020B0604020202020204" pitchFamily="34" charset="0"/>
              </a:rPr>
              <a:t>th</a:t>
            </a:r>
            <a:r>
              <a:rPr lang="en-US" sz="1200" b="1" dirty="0">
                <a:solidFill>
                  <a:srgbClr val="646363"/>
                </a:solidFill>
                <a:latin typeface="Arial" panose="020B0604020202020204" pitchFamily="34" charset="0"/>
                <a:cs typeface="Arial" panose="020B0604020202020204" pitchFamily="34" charset="0"/>
              </a:rPr>
              <a:t> May 25</a:t>
            </a:r>
            <a:endParaRPr kumimoji="0" lang="en-US" sz="1200" b="1" i="0" u="none" strike="noStrike" kern="1200" cap="none" spc="0" normalizeH="0" baseline="0" noProof="0" dirty="0">
              <a:ln>
                <a:noFill/>
              </a:ln>
              <a:solidFill>
                <a:srgbClr val="646363"/>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8652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C63C-2E4D-1C8C-53AE-68D7086C39A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4CCED9A4-0DAA-4DA2-8183-893285541CE6}"/>
              </a:ext>
            </a:extLst>
          </p:cNvPr>
          <p:cNvSpPr>
            <a:spLocks noGrp="1"/>
          </p:cNvSpPr>
          <p:nvPr>
            <p:ph type="title"/>
          </p:nvPr>
        </p:nvSpPr>
        <p:spPr>
          <a:xfrm>
            <a:off x="407988" y="180404"/>
            <a:ext cx="9011924" cy="424732"/>
          </a:xfrm>
        </p:spPr>
        <p:txBody>
          <a:bodyPr/>
          <a:lstStyle/>
          <a:p>
            <a:r>
              <a:rPr lang="pt-BR" b="1" dirty="0">
                <a:latin typeface="Open sans" panose="020B0606030504020204" pitchFamily="34" charset="0"/>
                <a:ea typeface="Open sans" panose="020B0606030504020204" pitchFamily="34" charset="0"/>
                <a:cs typeface="Open sans" panose="020B0606030504020204" pitchFamily="34" charset="0"/>
              </a:rPr>
              <a:t>Concept &amp; Design – Metering </a:t>
            </a:r>
            <a:r>
              <a:rPr lang="pt-BR" b="1" dirty="0" err="1">
                <a:latin typeface="Open sans" panose="020B0606030504020204" pitchFamily="34" charset="0"/>
                <a:ea typeface="Open sans" panose="020B0606030504020204" pitchFamily="34" charset="0"/>
                <a:cs typeface="Open sans" panose="020B0606030504020204" pitchFamily="34" charset="0"/>
              </a:rPr>
              <a:t>Process</a:t>
            </a:r>
            <a:r>
              <a:rPr lang="pt-BR" b="1" dirty="0">
                <a:latin typeface="Open sans" panose="020B0606030504020204" pitchFamily="34" charset="0"/>
                <a:ea typeface="Open sans" panose="020B0606030504020204" pitchFamily="34" charset="0"/>
                <a:cs typeface="Open sans" panose="020B0606030504020204" pitchFamily="34" charset="0"/>
              </a:rPr>
              <a:t> [AS-IS]</a:t>
            </a:r>
            <a:endParaRPr lang="en-US" dirty="0"/>
          </a:p>
        </p:txBody>
      </p:sp>
      <p:grpSp>
        <p:nvGrpSpPr>
          <p:cNvPr id="2054" name="Group 2053">
            <a:extLst>
              <a:ext uri="{FF2B5EF4-FFF2-40B4-BE49-F238E27FC236}">
                <a16:creationId xmlns:a16="http://schemas.microsoft.com/office/drawing/2014/main" id="{3BC9A506-D109-0C53-D35E-422AF635FC85}"/>
              </a:ext>
            </a:extLst>
          </p:cNvPr>
          <p:cNvGrpSpPr/>
          <p:nvPr/>
        </p:nvGrpSpPr>
        <p:grpSpPr>
          <a:xfrm>
            <a:off x="1150937" y="969067"/>
            <a:ext cx="9568219" cy="5708529"/>
            <a:chOff x="407987" y="960725"/>
            <a:chExt cx="9568219" cy="5708529"/>
          </a:xfrm>
        </p:grpSpPr>
        <p:pic>
          <p:nvPicPr>
            <p:cNvPr id="1026" name="Imagem 7345">
              <a:extLst>
                <a:ext uri="{FF2B5EF4-FFF2-40B4-BE49-F238E27FC236}">
                  <a16:creationId xmlns:a16="http://schemas.microsoft.com/office/drawing/2014/main" id="{81B14390-AD78-FDCB-1656-C350760BA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07987" y="960725"/>
              <a:ext cx="9568219" cy="570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Rounded Corners 10">
              <a:extLst>
                <a:ext uri="{FF2B5EF4-FFF2-40B4-BE49-F238E27FC236}">
                  <a16:creationId xmlns:a16="http://schemas.microsoft.com/office/drawing/2014/main" id="{92834276-B434-E80C-7470-D8220E2196BC}"/>
                </a:ext>
              </a:extLst>
            </p:cNvPr>
            <p:cNvSpPr/>
            <p:nvPr/>
          </p:nvSpPr>
          <p:spPr>
            <a:xfrm>
              <a:off x="2415540" y="1258927"/>
              <a:ext cx="1744980"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Metrological and operational requirements definition</a:t>
              </a:r>
              <a:endParaRPr lang="en-US" sz="1100" dirty="0">
                <a:solidFill>
                  <a:schemeClr val="bg1"/>
                </a:solidFill>
              </a:endParaRPr>
            </a:p>
          </p:txBody>
        </p:sp>
        <p:sp>
          <p:nvSpPr>
            <p:cNvPr id="12" name="Rectangle: Rounded Corners 11">
              <a:extLst>
                <a:ext uri="{FF2B5EF4-FFF2-40B4-BE49-F238E27FC236}">
                  <a16:creationId xmlns:a16="http://schemas.microsoft.com/office/drawing/2014/main" id="{E008A8A3-4FAE-BD0F-06C2-28C79F158411}"/>
                </a:ext>
              </a:extLst>
            </p:cNvPr>
            <p:cNvSpPr/>
            <p:nvPr/>
          </p:nvSpPr>
          <p:spPr>
            <a:xfrm>
              <a:off x="4913950" y="1258927"/>
              <a:ext cx="1744980"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Objectives planning and definition</a:t>
              </a:r>
              <a:endParaRPr lang="en-US" sz="1100" dirty="0">
                <a:solidFill>
                  <a:schemeClr val="bg1"/>
                </a:solidFill>
              </a:endParaRPr>
            </a:p>
          </p:txBody>
        </p:sp>
        <p:sp>
          <p:nvSpPr>
            <p:cNvPr id="13" name="Rectangle: Rounded Corners 12">
              <a:extLst>
                <a:ext uri="{FF2B5EF4-FFF2-40B4-BE49-F238E27FC236}">
                  <a16:creationId xmlns:a16="http://schemas.microsoft.com/office/drawing/2014/main" id="{5C25C74C-E5B8-7432-0F0F-4F0288038427}"/>
                </a:ext>
              </a:extLst>
            </p:cNvPr>
            <p:cNvSpPr/>
            <p:nvPr/>
          </p:nvSpPr>
          <p:spPr>
            <a:xfrm>
              <a:off x="7374260" y="1251307"/>
              <a:ext cx="1744980"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Management System Evaluation</a:t>
              </a:r>
              <a:endParaRPr lang="en-US" sz="1100" dirty="0">
                <a:solidFill>
                  <a:schemeClr val="bg1"/>
                </a:solidFill>
              </a:endParaRPr>
            </a:p>
          </p:txBody>
        </p:sp>
        <p:sp>
          <p:nvSpPr>
            <p:cNvPr id="14" name="Rectangle: Rounded Corners 13">
              <a:extLst>
                <a:ext uri="{FF2B5EF4-FFF2-40B4-BE49-F238E27FC236}">
                  <a16:creationId xmlns:a16="http://schemas.microsoft.com/office/drawing/2014/main" id="{D13C7E7F-8139-CFE2-B538-6C39083895FF}"/>
                </a:ext>
              </a:extLst>
            </p:cNvPr>
            <p:cNvSpPr/>
            <p:nvPr/>
          </p:nvSpPr>
          <p:spPr>
            <a:xfrm>
              <a:off x="1986911" y="2485747"/>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Manage Human Resources</a:t>
              </a:r>
              <a:endParaRPr lang="en-US" sz="1100" dirty="0">
                <a:solidFill>
                  <a:schemeClr val="bg1"/>
                </a:solidFill>
              </a:endParaRPr>
            </a:p>
          </p:txBody>
        </p:sp>
        <p:sp>
          <p:nvSpPr>
            <p:cNvPr id="17" name="Rectangle: Rounded Corners 16">
              <a:extLst>
                <a:ext uri="{FF2B5EF4-FFF2-40B4-BE49-F238E27FC236}">
                  <a16:creationId xmlns:a16="http://schemas.microsoft.com/office/drawing/2014/main" id="{ED3BE03E-1BF3-66E0-B255-0B2BFA3E9610}"/>
                </a:ext>
              </a:extLst>
            </p:cNvPr>
            <p:cNvSpPr/>
            <p:nvPr/>
          </p:nvSpPr>
          <p:spPr>
            <a:xfrm>
              <a:off x="3815711" y="2478127"/>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Manage Information</a:t>
              </a:r>
              <a:endParaRPr lang="en-US" sz="1100" dirty="0">
                <a:solidFill>
                  <a:schemeClr val="bg1"/>
                </a:solidFill>
              </a:endParaRPr>
            </a:p>
          </p:txBody>
        </p:sp>
        <p:sp>
          <p:nvSpPr>
            <p:cNvPr id="18" name="Rectangle: Rounded Corners 17">
              <a:extLst>
                <a:ext uri="{FF2B5EF4-FFF2-40B4-BE49-F238E27FC236}">
                  <a16:creationId xmlns:a16="http://schemas.microsoft.com/office/drawing/2014/main" id="{43954BF9-36DD-A7A0-4DA5-D40EB2AEC679}"/>
                </a:ext>
              </a:extLst>
            </p:cNvPr>
            <p:cNvSpPr/>
            <p:nvPr/>
          </p:nvSpPr>
          <p:spPr>
            <a:xfrm>
              <a:off x="5629280" y="2485747"/>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Manage Material Resources</a:t>
              </a:r>
              <a:endParaRPr lang="en-US" sz="1100" dirty="0">
                <a:solidFill>
                  <a:schemeClr val="bg1"/>
                </a:solidFill>
              </a:endParaRPr>
            </a:p>
          </p:txBody>
        </p:sp>
        <p:sp>
          <p:nvSpPr>
            <p:cNvPr id="19" name="Rectangle: Rounded Corners 18">
              <a:extLst>
                <a:ext uri="{FF2B5EF4-FFF2-40B4-BE49-F238E27FC236}">
                  <a16:creationId xmlns:a16="http://schemas.microsoft.com/office/drawing/2014/main" id="{916FA95A-7D20-F978-A51C-2D2432652865}"/>
                </a:ext>
              </a:extLst>
            </p:cNvPr>
            <p:cNvSpPr/>
            <p:nvPr/>
          </p:nvSpPr>
          <p:spPr>
            <a:xfrm>
              <a:off x="7457125" y="2470507"/>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Manage Acquisitions</a:t>
              </a:r>
              <a:endParaRPr lang="en-US" sz="1100" dirty="0">
                <a:solidFill>
                  <a:schemeClr val="bg1"/>
                </a:solidFill>
              </a:endParaRPr>
            </a:p>
          </p:txBody>
        </p:sp>
        <p:sp>
          <p:nvSpPr>
            <p:cNvPr id="20" name="Rectangle: Rounded Corners 19">
              <a:extLst>
                <a:ext uri="{FF2B5EF4-FFF2-40B4-BE49-F238E27FC236}">
                  <a16:creationId xmlns:a16="http://schemas.microsoft.com/office/drawing/2014/main" id="{EAB0AA3A-B08D-DC53-67B4-90A973F12EDD}"/>
                </a:ext>
              </a:extLst>
            </p:cNvPr>
            <p:cNvSpPr/>
            <p:nvPr/>
          </p:nvSpPr>
          <p:spPr>
            <a:xfrm>
              <a:off x="3340415" y="3627993"/>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Metering Project Specification</a:t>
              </a:r>
              <a:endParaRPr lang="en-US" sz="1100" dirty="0">
                <a:solidFill>
                  <a:schemeClr val="bg1"/>
                </a:solidFill>
              </a:endParaRPr>
            </a:p>
          </p:txBody>
        </p:sp>
        <p:sp>
          <p:nvSpPr>
            <p:cNvPr id="21" name="Rectangle: Rounded Corners 20">
              <a:extLst>
                <a:ext uri="{FF2B5EF4-FFF2-40B4-BE49-F238E27FC236}">
                  <a16:creationId xmlns:a16="http://schemas.microsoft.com/office/drawing/2014/main" id="{E27D490D-E3F6-F649-4A7A-A62D368BB504}"/>
                </a:ext>
              </a:extLst>
            </p:cNvPr>
            <p:cNvSpPr/>
            <p:nvPr/>
          </p:nvSpPr>
          <p:spPr>
            <a:xfrm>
              <a:off x="6975176" y="3616563"/>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Execute Planning and Operational Control</a:t>
              </a:r>
              <a:endParaRPr lang="en-US" sz="1100" dirty="0">
                <a:solidFill>
                  <a:schemeClr val="bg1"/>
                </a:solidFill>
              </a:endParaRPr>
            </a:p>
          </p:txBody>
        </p:sp>
        <p:sp>
          <p:nvSpPr>
            <p:cNvPr id="22" name="Rectangle: Rounded Corners 21">
              <a:extLst>
                <a:ext uri="{FF2B5EF4-FFF2-40B4-BE49-F238E27FC236}">
                  <a16:creationId xmlns:a16="http://schemas.microsoft.com/office/drawing/2014/main" id="{3BF8586B-EEA8-E026-2743-7A31F8F2E536}"/>
                </a:ext>
              </a:extLst>
            </p:cNvPr>
            <p:cNvSpPr/>
            <p:nvPr/>
          </p:nvSpPr>
          <p:spPr>
            <a:xfrm>
              <a:off x="3436620" y="4812526"/>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Execute Metrological Confirmation</a:t>
              </a:r>
              <a:endParaRPr lang="en-US" sz="1100" dirty="0">
                <a:solidFill>
                  <a:schemeClr val="bg1"/>
                </a:solidFill>
              </a:endParaRPr>
            </a:p>
          </p:txBody>
        </p:sp>
        <p:sp>
          <p:nvSpPr>
            <p:cNvPr id="23" name="Rectangle: Rounded Corners 22">
              <a:extLst>
                <a:ext uri="{FF2B5EF4-FFF2-40B4-BE49-F238E27FC236}">
                  <a16:creationId xmlns:a16="http://schemas.microsoft.com/office/drawing/2014/main" id="{FD9BF6C7-4010-C22E-67CE-0CEFE576486E}"/>
                </a:ext>
              </a:extLst>
            </p:cNvPr>
            <p:cNvSpPr/>
            <p:nvPr/>
          </p:nvSpPr>
          <p:spPr>
            <a:xfrm>
              <a:off x="5263510" y="4812526"/>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Execute Metering Process</a:t>
              </a:r>
              <a:endParaRPr lang="en-US" sz="1100" dirty="0">
                <a:solidFill>
                  <a:schemeClr val="bg1"/>
                </a:solidFill>
              </a:endParaRPr>
            </a:p>
          </p:txBody>
        </p:sp>
        <p:sp>
          <p:nvSpPr>
            <p:cNvPr id="24" name="Rectangle: Rounded Corners 23">
              <a:extLst>
                <a:ext uri="{FF2B5EF4-FFF2-40B4-BE49-F238E27FC236}">
                  <a16:creationId xmlns:a16="http://schemas.microsoft.com/office/drawing/2014/main" id="{DED95F4D-4789-A207-696A-DFB004D64684}"/>
                </a:ext>
              </a:extLst>
            </p:cNvPr>
            <p:cNvSpPr/>
            <p:nvPr/>
          </p:nvSpPr>
          <p:spPr>
            <a:xfrm>
              <a:off x="7084382" y="4827766"/>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Evaluate Uncertainty and Traceability</a:t>
              </a:r>
              <a:endParaRPr lang="en-US" sz="1100" dirty="0">
                <a:solidFill>
                  <a:schemeClr val="bg1"/>
                </a:solidFill>
              </a:endParaRPr>
            </a:p>
          </p:txBody>
        </p:sp>
        <p:sp>
          <p:nvSpPr>
            <p:cNvPr id="25" name="Rectangle: Rounded Corners 24">
              <a:extLst>
                <a:ext uri="{FF2B5EF4-FFF2-40B4-BE49-F238E27FC236}">
                  <a16:creationId xmlns:a16="http://schemas.microsoft.com/office/drawing/2014/main" id="{EDE930E7-F009-FB49-E242-80A8CEEB9B45}"/>
                </a:ext>
              </a:extLst>
            </p:cNvPr>
            <p:cNvSpPr/>
            <p:nvPr/>
          </p:nvSpPr>
          <p:spPr>
            <a:xfrm>
              <a:off x="2141220" y="5784233"/>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Execute Metering System Audits</a:t>
              </a:r>
              <a:endParaRPr lang="en-US" sz="1100" dirty="0">
                <a:solidFill>
                  <a:schemeClr val="bg1"/>
                </a:solidFill>
              </a:endParaRPr>
            </a:p>
          </p:txBody>
        </p:sp>
        <p:sp>
          <p:nvSpPr>
            <p:cNvPr id="26" name="Rectangle: Rounded Corners 25">
              <a:extLst>
                <a:ext uri="{FF2B5EF4-FFF2-40B4-BE49-F238E27FC236}">
                  <a16:creationId xmlns:a16="http://schemas.microsoft.com/office/drawing/2014/main" id="{10ACEFAC-A7A7-7292-BE72-58961FF6E84C}"/>
                </a:ext>
              </a:extLst>
            </p:cNvPr>
            <p:cNvSpPr/>
            <p:nvPr/>
          </p:nvSpPr>
          <p:spPr>
            <a:xfrm>
              <a:off x="4531990" y="5784233"/>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Manage Non-conformities and Improvements</a:t>
              </a:r>
              <a:endParaRPr lang="en-US" sz="1100" dirty="0">
                <a:solidFill>
                  <a:schemeClr val="bg1"/>
                </a:solidFill>
              </a:endParaRPr>
            </a:p>
          </p:txBody>
        </p:sp>
        <p:sp>
          <p:nvSpPr>
            <p:cNvPr id="27" name="Rectangle: Rounded Corners 26">
              <a:extLst>
                <a:ext uri="{FF2B5EF4-FFF2-40B4-BE49-F238E27FC236}">
                  <a16:creationId xmlns:a16="http://schemas.microsoft.com/office/drawing/2014/main" id="{05763646-DBEA-0D8D-70A5-90485E00A49D}"/>
                </a:ext>
              </a:extLst>
            </p:cNvPr>
            <p:cNvSpPr/>
            <p:nvPr/>
          </p:nvSpPr>
          <p:spPr>
            <a:xfrm>
              <a:off x="6932299" y="5784233"/>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Evaluate Client Satisfaction</a:t>
              </a:r>
              <a:endParaRPr lang="en-US" sz="1100" dirty="0">
                <a:solidFill>
                  <a:schemeClr val="bg1"/>
                </a:solidFill>
              </a:endParaRPr>
            </a:p>
          </p:txBody>
        </p:sp>
        <p:sp>
          <p:nvSpPr>
            <p:cNvPr id="28" name="TextBox 27">
              <a:extLst>
                <a:ext uri="{FF2B5EF4-FFF2-40B4-BE49-F238E27FC236}">
                  <a16:creationId xmlns:a16="http://schemas.microsoft.com/office/drawing/2014/main" id="{FFA38C7B-B619-E5ED-7FA8-C66C70AB3D4D}"/>
                </a:ext>
              </a:extLst>
            </p:cNvPr>
            <p:cNvSpPr txBox="1"/>
            <p:nvPr/>
          </p:nvSpPr>
          <p:spPr>
            <a:xfrm rot="16200000">
              <a:off x="1126011" y="1349207"/>
              <a:ext cx="996000" cy="461665"/>
            </a:xfrm>
            <a:prstGeom prst="rect">
              <a:avLst/>
            </a:prstGeom>
            <a:solidFill>
              <a:srgbClr val="00AF50"/>
            </a:solidFill>
          </p:spPr>
          <p:txBody>
            <a:bodyPr wrap="square" rtlCol="0" anchor="ctr" anchorCtr="0">
              <a:spAutoFit/>
            </a:bodyPr>
            <a:lstStyle/>
            <a:p>
              <a:pPr algn="ctr"/>
              <a:r>
                <a:rPr lang="en-US" sz="1200" b="1" dirty="0">
                  <a:solidFill>
                    <a:srgbClr val="222222"/>
                  </a:solidFill>
                  <a:latin typeface="Avenir Light" panose="020B0402020203020204" pitchFamily="34" charset="77"/>
                </a:rPr>
                <a:t>Strategy and Planning</a:t>
              </a:r>
            </a:p>
          </p:txBody>
        </p:sp>
        <p:sp>
          <p:nvSpPr>
            <p:cNvPr id="29" name="TextBox 28">
              <a:extLst>
                <a:ext uri="{FF2B5EF4-FFF2-40B4-BE49-F238E27FC236}">
                  <a16:creationId xmlns:a16="http://schemas.microsoft.com/office/drawing/2014/main" id="{15F7117A-9E47-58C0-618F-321BF6C10083}"/>
                </a:ext>
              </a:extLst>
            </p:cNvPr>
            <p:cNvSpPr txBox="1"/>
            <p:nvPr/>
          </p:nvSpPr>
          <p:spPr>
            <a:xfrm rot="16200000">
              <a:off x="1196955" y="2574114"/>
              <a:ext cx="854119" cy="369332"/>
            </a:xfrm>
            <a:prstGeom prst="rect">
              <a:avLst/>
            </a:prstGeom>
            <a:solidFill>
              <a:srgbClr val="FFFF01"/>
            </a:solidFill>
          </p:spPr>
          <p:txBody>
            <a:bodyPr wrap="square" lIns="0" tIns="0" rIns="0" bIns="0" rtlCol="0" anchor="ctr" anchorCtr="0">
              <a:spAutoFit/>
            </a:bodyPr>
            <a:lstStyle/>
            <a:p>
              <a:pPr algn="ctr"/>
              <a:r>
                <a:rPr lang="en-US" sz="1200" b="1" dirty="0">
                  <a:solidFill>
                    <a:srgbClr val="222222"/>
                  </a:solidFill>
                  <a:latin typeface="Avenir Light" panose="020B0402020203020204" pitchFamily="34" charset="77"/>
                </a:rPr>
                <a:t>Resources Management</a:t>
              </a:r>
            </a:p>
          </p:txBody>
        </p:sp>
        <p:sp>
          <p:nvSpPr>
            <p:cNvPr id="30" name="TextBox 29">
              <a:extLst>
                <a:ext uri="{FF2B5EF4-FFF2-40B4-BE49-F238E27FC236}">
                  <a16:creationId xmlns:a16="http://schemas.microsoft.com/office/drawing/2014/main" id="{AA92D362-D6E3-7400-162E-9D4297A45516}"/>
                </a:ext>
              </a:extLst>
            </p:cNvPr>
            <p:cNvSpPr txBox="1"/>
            <p:nvPr/>
          </p:nvSpPr>
          <p:spPr>
            <a:xfrm rot="16200000">
              <a:off x="1165292" y="3684328"/>
              <a:ext cx="917440" cy="461665"/>
            </a:xfrm>
            <a:prstGeom prst="rect">
              <a:avLst/>
            </a:prstGeom>
            <a:solidFill>
              <a:srgbClr val="01B0F1"/>
            </a:solidFill>
          </p:spPr>
          <p:txBody>
            <a:bodyPr wrap="square" rtlCol="0" anchor="ctr" anchorCtr="0">
              <a:spAutoFit/>
            </a:bodyPr>
            <a:lstStyle/>
            <a:p>
              <a:pPr algn="ctr"/>
              <a:r>
                <a:rPr lang="en-US" sz="1200" b="1" dirty="0">
                  <a:solidFill>
                    <a:srgbClr val="222222"/>
                  </a:solidFill>
                  <a:latin typeface="Avenir Light" panose="020B0402020203020204" pitchFamily="34" charset="77"/>
                </a:rPr>
                <a:t>Product Making</a:t>
              </a:r>
            </a:p>
          </p:txBody>
        </p:sp>
        <p:sp>
          <p:nvSpPr>
            <p:cNvPr id="31" name="TextBox 30">
              <a:extLst>
                <a:ext uri="{FF2B5EF4-FFF2-40B4-BE49-F238E27FC236}">
                  <a16:creationId xmlns:a16="http://schemas.microsoft.com/office/drawing/2014/main" id="{565114E9-10D8-2399-757F-0FFEC6E0F503}"/>
                </a:ext>
              </a:extLst>
            </p:cNvPr>
            <p:cNvSpPr txBox="1"/>
            <p:nvPr/>
          </p:nvSpPr>
          <p:spPr>
            <a:xfrm rot="16200000">
              <a:off x="761574" y="5363626"/>
              <a:ext cx="1724875" cy="461665"/>
            </a:xfrm>
            <a:prstGeom prst="rect">
              <a:avLst/>
            </a:prstGeom>
            <a:solidFill>
              <a:srgbClr val="A6A6A6"/>
            </a:solidFill>
          </p:spPr>
          <p:txBody>
            <a:bodyPr wrap="square" rtlCol="0" anchor="ctr" anchorCtr="0">
              <a:spAutoFit/>
            </a:bodyPr>
            <a:lstStyle/>
            <a:p>
              <a:pPr algn="ctr"/>
              <a:r>
                <a:rPr lang="en-US" sz="1200" b="1" dirty="0">
                  <a:solidFill>
                    <a:srgbClr val="222222"/>
                  </a:solidFill>
                  <a:latin typeface="Avenir Light" panose="020B0402020203020204" pitchFamily="34" charset="77"/>
                </a:rPr>
                <a:t>Metering, Analysis and Improvement</a:t>
              </a:r>
            </a:p>
          </p:txBody>
        </p:sp>
        <p:sp>
          <p:nvSpPr>
            <p:cNvPr id="2048" name="TextBox 2047">
              <a:extLst>
                <a:ext uri="{FF2B5EF4-FFF2-40B4-BE49-F238E27FC236}">
                  <a16:creationId xmlns:a16="http://schemas.microsoft.com/office/drawing/2014/main" id="{2C1F6B06-5809-9FD1-0CBA-BAE47C63A5AF}"/>
                </a:ext>
              </a:extLst>
            </p:cNvPr>
            <p:cNvSpPr txBox="1"/>
            <p:nvPr/>
          </p:nvSpPr>
          <p:spPr>
            <a:xfrm>
              <a:off x="1986911" y="5377529"/>
              <a:ext cx="1160150" cy="307777"/>
            </a:xfrm>
            <a:prstGeom prst="rect">
              <a:avLst/>
            </a:prstGeom>
            <a:solidFill>
              <a:srgbClr val="A6A6A6"/>
            </a:solidFill>
          </p:spPr>
          <p:txBody>
            <a:bodyPr wrap="square" lIns="0" tIns="0" rIns="0" bIns="0" rtlCol="0" anchor="ctr" anchorCtr="0">
              <a:spAutoFit/>
            </a:bodyPr>
            <a:lstStyle/>
            <a:p>
              <a:r>
                <a:rPr lang="en-US" sz="1000" b="1" dirty="0">
                  <a:solidFill>
                    <a:srgbClr val="222222"/>
                  </a:solidFill>
                  <a:latin typeface="Avenir Light" panose="020B0402020203020204" pitchFamily="34" charset="77"/>
                </a:rPr>
                <a:t>Continuous Improvement</a:t>
              </a:r>
            </a:p>
          </p:txBody>
        </p:sp>
        <p:sp>
          <p:nvSpPr>
            <p:cNvPr id="2051" name="Rectangle 2050">
              <a:extLst>
                <a:ext uri="{FF2B5EF4-FFF2-40B4-BE49-F238E27FC236}">
                  <a16:creationId xmlns:a16="http://schemas.microsoft.com/office/drawing/2014/main" id="{92C69852-8B0A-8A8E-6572-BBF0C933C313}"/>
                </a:ext>
              </a:extLst>
            </p:cNvPr>
            <p:cNvSpPr/>
            <p:nvPr/>
          </p:nvSpPr>
          <p:spPr>
            <a:xfrm>
              <a:off x="3147061" y="4619625"/>
              <a:ext cx="2003583" cy="112396"/>
            </a:xfrm>
            <a:prstGeom prst="rect">
              <a:avLst/>
            </a:prstGeom>
            <a:solidFill>
              <a:srgbClr val="A6A6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Rectangle 2051">
              <a:extLst>
                <a:ext uri="{FF2B5EF4-FFF2-40B4-BE49-F238E27FC236}">
                  <a16:creationId xmlns:a16="http://schemas.microsoft.com/office/drawing/2014/main" id="{235E8C22-3665-E5AB-AA48-F7461B226776}"/>
                </a:ext>
              </a:extLst>
            </p:cNvPr>
            <p:cNvSpPr/>
            <p:nvPr/>
          </p:nvSpPr>
          <p:spPr>
            <a:xfrm>
              <a:off x="3202331" y="4734797"/>
              <a:ext cx="1959980" cy="51589"/>
            </a:xfrm>
            <a:prstGeom prst="rect">
              <a:avLst/>
            </a:prstGeom>
            <a:solidFill>
              <a:srgbClr val="92D1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 name="TextBox 2048">
              <a:extLst>
                <a:ext uri="{FF2B5EF4-FFF2-40B4-BE49-F238E27FC236}">
                  <a16:creationId xmlns:a16="http://schemas.microsoft.com/office/drawing/2014/main" id="{BBC911E7-BBFF-F99C-DE42-E1D7BFDB2F66}"/>
                </a:ext>
              </a:extLst>
            </p:cNvPr>
            <p:cNvSpPr txBox="1"/>
            <p:nvPr/>
          </p:nvSpPr>
          <p:spPr>
            <a:xfrm>
              <a:off x="3185662" y="4591708"/>
              <a:ext cx="1808796" cy="138499"/>
            </a:xfrm>
            <a:prstGeom prst="rect">
              <a:avLst/>
            </a:prstGeom>
            <a:noFill/>
          </p:spPr>
          <p:txBody>
            <a:bodyPr wrap="square" lIns="0" tIns="0" rIns="0" bIns="0" rtlCol="0" anchor="ctr" anchorCtr="0">
              <a:spAutoFit/>
            </a:bodyPr>
            <a:lstStyle/>
            <a:p>
              <a:r>
                <a:rPr lang="en-US" sz="900" b="1" dirty="0">
                  <a:solidFill>
                    <a:srgbClr val="222222"/>
                  </a:solidFill>
                  <a:latin typeface="Avenir Light" panose="020B0402020203020204" pitchFamily="34" charset="77"/>
                </a:rPr>
                <a:t>Operational Metrological Process</a:t>
              </a:r>
            </a:p>
          </p:txBody>
        </p:sp>
        <p:sp>
          <p:nvSpPr>
            <p:cNvPr id="2053" name="TextBox 2052">
              <a:extLst>
                <a:ext uri="{FF2B5EF4-FFF2-40B4-BE49-F238E27FC236}">
                  <a16:creationId xmlns:a16="http://schemas.microsoft.com/office/drawing/2014/main" id="{5E5DDC0D-DE59-753A-2FA1-44697568C79E}"/>
                </a:ext>
              </a:extLst>
            </p:cNvPr>
            <p:cNvSpPr txBox="1"/>
            <p:nvPr/>
          </p:nvSpPr>
          <p:spPr>
            <a:xfrm>
              <a:off x="5166380" y="4598941"/>
              <a:ext cx="1808796" cy="138499"/>
            </a:xfrm>
            <a:prstGeom prst="rect">
              <a:avLst/>
            </a:prstGeom>
            <a:noFill/>
          </p:spPr>
          <p:txBody>
            <a:bodyPr wrap="square" lIns="0" tIns="0" rIns="0" bIns="0" rtlCol="0" anchor="ctr" anchorCtr="0">
              <a:spAutoFit/>
            </a:bodyPr>
            <a:lstStyle/>
            <a:p>
              <a:r>
                <a:rPr lang="en-US" sz="900" b="1" dirty="0">
                  <a:solidFill>
                    <a:srgbClr val="222222"/>
                  </a:solidFill>
                  <a:latin typeface="Avenir Light" panose="020B0402020203020204" pitchFamily="34" charset="77"/>
                </a:rPr>
                <a:t>Product Metering</a:t>
              </a:r>
            </a:p>
          </p:txBody>
        </p:sp>
      </p:grpSp>
    </p:spTree>
    <p:extLst>
      <p:ext uri="{BB962C8B-B14F-4D97-AF65-F5344CB8AC3E}">
        <p14:creationId xmlns:p14="http://schemas.microsoft.com/office/powerpoint/2010/main" val="1682976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7C32F-A778-504E-E8B3-281372FBF55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4904289-EE51-6CF7-121E-B8C22EBEB71A}"/>
              </a:ext>
            </a:extLst>
          </p:cNvPr>
          <p:cNvSpPr>
            <a:spLocks noGrp="1"/>
          </p:cNvSpPr>
          <p:nvPr>
            <p:ph type="title"/>
          </p:nvPr>
        </p:nvSpPr>
        <p:spPr>
          <a:xfrm>
            <a:off x="407988" y="180404"/>
            <a:ext cx="9011924" cy="424732"/>
          </a:xfrm>
        </p:spPr>
        <p:txBody>
          <a:bodyPr/>
          <a:lstStyle/>
          <a:p>
            <a:r>
              <a:rPr lang="pt-BR" b="1" dirty="0">
                <a:latin typeface="Open sans" panose="020B0606030504020204" pitchFamily="34" charset="0"/>
                <a:ea typeface="Open sans" panose="020B0606030504020204" pitchFamily="34" charset="0"/>
                <a:cs typeface="Open sans" panose="020B0606030504020204" pitchFamily="34" charset="0"/>
              </a:rPr>
              <a:t>Concept &amp; Design – Metering </a:t>
            </a:r>
            <a:r>
              <a:rPr lang="pt-BR" b="1" dirty="0" err="1">
                <a:latin typeface="Open sans" panose="020B0606030504020204" pitchFamily="34" charset="0"/>
                <a:ea typeface="Open sans" panose="020B0606030504020204" pitchFamily="34" charset="0"/>
                <a:cs typeface="Open sans" panose="020B0606030504020204" pitchFamily="34" charset="0"/>
              </a:rPr>
              <a:t>Process</a:t>
            </a:r>
            <a:r>
              <a:rPr lang="pt-BR" b="1" dirty="0">
                <a:latin typeface="Open sans" panose="020B0606030504020204" pitchFamily="34" charset="0"/>
                <a:ea typeface="Open sans" panose="020B0606030504020204" pitchFamily="34" charset="0"/>
                <a:cs typeface="Open sans" panose="020B0606030504020204" pitchFamily="34" charset="0"/>
              </a:rPr>
              <a:t> [AS-IS]</a:t>
            </a:r>
            <a:endParaRPr lang="en-US" dirty="0"/>
          </a:p>
        </p:txBody>
      </p:sp>
      <p:grpSp>
        <p:nvGrpSpPr>
          <p:cNvPr id="2054" name="Group 2053">
            <a:extLst>
              <a:ext uri="{FF2B5EF4-FFF2-40B4-BE49-F238E27FC236}">
                <a16:creationId xmlns:a16="http://schemas.microsoft.com/office/drawing/2014/main" id="{9FE933DE-2603-90A5-686F-A685855ED4CC}"/>
              </a:ext>
            </a:extLst>
          </p:cNvPr>
          <p:cNvGrpSpPr/>
          <p:nvPr/>
        </p:nvGrpSpPr>
        <p:grpSpPr>
          <a:xfrm>
            <a:off x="1150937" y="969067"/>
            <a:ext cx="9568219" cy="5708529"/>
            <a:chOff x="407987" y="960725"/>
            <a:chExt cx="9568219" cy="5708529"/>
          </a:xfrm>
        </p:grpSpPr>
        <p:pic>
          <p:nvPicPr>
            <p:cNvPr id="1026" name="Imagem 7345">
              <a:extLst>
                <a:ext uri="{FF2B5EF4-FFF2-40B4-BE49-F238E27FC236}">
                  <a16:creationId xmlns:a16="http://schemas.microsoft.com/office/drawing/2014/main" id="{8C6208AE-0255-5E14-F166-4B8D6E338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07987" y="960725"/>
              <a:ext cx="9568219" cy="570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Rounded Corners 10">
              <a:extLst>
                <a:ext uri="{FF2B5EF4-FFF2-40B4-BE49-F238E27FC236}">
                  <a16:creationId xmlns:a16="http://schemas.microsoft.com/office/drawing/2014/main" id="{52C00240-62DD-8530-BA15-2179A3DF1E43}"/>
                </a:ext>
              </a:extLst>
            </p:cNvPr>
            <p:cNvSpPr/>
            <p:nvPr/>
          </p:nvSpPr>
          <p:spPr>
            <a:xfrm>
              <a:off x="2415540" y="1258927"/>
              <a:ext cx="1744980"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Metrological and operational requirements definition</a:t>
              </a:r>
              <a:endParaRPr lang="en-US" sz="1100" dirty="0">
                <a:solidFill>
                  <a:schemeClr val="bg1"/>
                </a:solidFill>
              </a:endParaRPr>
            </a:p>
          </p:txBody>
        </p:sp>
        <p:sp>
          <p:nvSpPr>
            <p:cNvPr id="12" name="Rectangle: Rounded Corners 11">
              <a:extLst>
                <a:ext uri="{FF2B5EF4-FFF2-40B4-BE49-F238E27FC236}">
                  <a16:creationId xmlns:a16="http://schemas.microsoft.com/office/drawing/2014/main" id="{E508396D-ADD4-9299-6609-A65C3D63DAF9}"/>
                </a:ext>
              </a:extLst>
            </p:cNvPr>
            <p:cNvSpPr/>
            <p:nvPr/>
          </p:nvSpPr>
          <p:spPr>
            <a:xfrm>
              <a:off x="4913950" y="1258927"/>
              <a:ext cx="1744980"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Objectives planning and definition</a:t>
              </a:r>
              <a:endParaRPr lang="en-US" sz="1100" dirty="0">
                <a:solidFill>
                  <a:schemeClr val="bg1"/>
                </a:solidFill>
              </a:endParaRPr>
            </a:p>
          </p:txBody>
        </p:sp>
        <p:sp>
          <p:nvSpPr>
            <p:cNvPr id="13" name="Rectangle: Rounded Corners 12">
              <a:extLst>
                <a:ext uri="{FF2B5EF4-FFF2-40B4-BE49-F238E27FC236}">
                  <a16:creationId xmlns:a16="http://schemas.microsoft.com/office/drawing/2014/main" id="{A892D5E7-9F2A-3362-E95E-8F4A4569EB09}"/>
                </a:ext>
              </a:extLst>
            </p:cNvPr>
            <p:cNvSpPr/>
            <p:nvPr/>
          </p:nvSpPr>
          <p:spPr>
            <a:xfrm>
              <a:off x="7374260" y="1251307"/>
              <a:ext cx="1744980"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Management System Evaluation</a:t>
              </a:r>
              <a:endParaRPr lang="en-US" sz="1100" dirty="0">
                <a:solidFill>
                  <a:schemeClr val="bg1"/>
                </a:solidFill>
              </a:endParaRPr>
            </a:p>
          </p:txBody>
        </p:sp>
        <p:sp>
          <p:nvSpPr>
            <p:cNvPr id="14" name="Rectangle: Rounded Corners 13">
              <a:extLst>
                <a:ext uri="{FF2B5EF4-FFF2-40B4-BE49-F238E27FC236}">
                  <a16:creationId xmlns:a16="http://schemas.microsoft.com/office/drawing/2014/main" id="{3E4C8061-6EF5-AC28-0670-8C186CB0EAE7}"/>
                </a:ext>
              </a:extLst>
            </p:cNvPr>
            <p:cNvSpPr/>
            <p:nvPr/>
          </p:nvSpPr>
          <p:spPr>
            <a:xfrm>
              <a:off x="1986911" y="2485747"/>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Manage Human Resources</a:t>
              </a:r>
              <a:endParaRPr lang="en-US" sz="1100" dirty="0">
                <a:solidFill>
                  <a:schemeClr val="bg1"/>
                </a:solidFill>
              </a:endParaRPr>
            </a:p>
          </p:txBody>
        </p:sp>
        <p:sp>
          <p:nvSpPr>
            <p:cNvPr id="17" name="Rectangle: Rounded Corners 16">
              <a:extLst>
                <a:ext uri="{FF2B5EF4-FFF2-40B4-BE49-F238E27FC236}">
                  <a16:creationId xmlns:a16="http://schemas.microsoft.com/office/drawing/2014/main" id="{330FE952-BBE7-BF2C-A68C-C9DCFA66F962}"/>
                </a:ext>
              </a:extLst>
            </p:cNvPr>
            <p:cNvSpPr/>
            <p:nvPr/>
          </p:nvSpPr>
          <p:spPr>
            <a:xfrm>
              <a:off x="3815711" y="2478127"/>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Manage Information</a:t>
              </a:r>
              <a:endParaRPr lang="en-US" sz="1100" dirty="0">
                <a:solidFill>
                  <a:schemeClr val="bg1"/>
                </a:solidFill>
              </a:endParaRPr>
            </a:p>
          </p:txBody>
        </p:sp>
        <p:sp>
          <p:nvSpPr>
            <p:cNvPr id="18" name="Rectangle: Rounded Corners 17">
              <a:extLst>
                <a:ext uri="{FF2B5EF4-FFF2-40B4-BE49-F238E27FC236}">
                  <a16:creationId xmlns:a16="http://schemas.microsoft.com/office/drawing/2014/main" id="{4ECCB392-A511-AABA-16FE-7093F575D6CD}"/>
                </a:ext>
              </a:extLst>
            </p:cNvPr>
            <p:cNvSpPr/>
            <p:nvPr/>
          </p:nvSpPr>
          <p:spPr>
            <a:xfrm>
              <a:off x="5629280" y="2485747"/>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Manage Material Resources</a:t>
              </a:r>
              <a:endParaRPr lang="en-US" sz="1100" dirty="0">
                <a:solidFill>
                  <a:schemeClr val="bg1"/>
                </a:solidFill>
              </a:endParaRPr>
            </a:p>
          </p:txBody>
        </p:sp>
        <p:sp>
          <p:nvSpPr>
            <p:cNvPr id="19" name="Rectangle: Rounded Corners 18">
              <a:extLst>
                <a:ext uri="{FF2B5EF4-FFF2-40B4-BE49-F238E27FC236}">
                  <a16:creationId xmlns:a16="http://schemas.microsoft.com/office/drawing/2014/main" id="{051C6916-A87B-5515-7B37-6652E397379E}"/>
                </a:ext>
              </a:extLst>
            </p:cNvPr>
            <p:cNvSpPr/>
            <p:nvPr/>
          </p:nvSpPr>
          <p:spPr>
            <a:xfrm>
              <a:off x="7457125" y="2470507"/>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Manage Acquisitions</a:t>
              </a:r>
              <a:endParaRPr lang="en-US" sz="1100" dirty="0">
                <a:solidFill>
                  <a:schemeClr val="bg1"/>
                </a:solidFill>
              </a:endParaRPr>
            </a:p>
          </p:txBody>
        </p:sp>
        <p:sp>
          <p:nvSpPr>
            <p:cNvPr id="20" name="Rectangle: Rounded Corners 19">
              <a:extLst>
                <a:ext uri="{FF2B5EF4-FFF2-40B4-BE49-F238E27FC236}">
                  <a16:creationId xmlns:a16="http://schemas.microsoft.com/office/drawing/2014/main" id="{204A7912-AA76-5ED8-5F58-6A34BA55D86D}"/>
                </a:ext>
              </a:extLst>
            </p:cNvPr>
            <p:cNvSpPr/>
            <p:nvPr/>
          </p:nvSpPr>
          <p:spPr>
            <a:xfrm>
              <a:off x="3340415" y="3627993"/>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Metering Project Specification</a:t>
              </a:r>
              <a:endParaRPr lang="en-US" sz="1100" dirty="0">
                <a:solidFill>
                  <a:schemeClr val="bg1"/>
                </a:solidFill>
              </a:endParaRPr>
            </a:p>
          </p:txBody>
        </p:sp>
        <p:sp>
          <p:nvSpPr>
            <p:cNvPr id="21" name="Rectangle: Rounded Corners 20">
              <a:extLst>
                <a:ext uri="{FF2B5EF4-FFF2-40B4-BE49-F238E27FC236}">
                  <a16:creationId xmlns:a16="http://schemas.microsoft.com/office/drawing/2014/main" id="{35C367E9-35ED-9E19-FF62-258B0966C0CE}"/>
                </a:ext>
              </a:extLst>
            </p:cNvPr>
            <p:cNvSpPr/>
            <p:nvPr/>
          </p:nvSpPr>
          <p:spPr>
            <a:xfrm>
              <a:off x="6975176" y="3616563"/>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Execute Planning and Operational Control</a:t>
              </a:r>
              <a:endParaRPr lang="en-US" sz="1100" dirty="0">
                <a:solidFill>
                  <a:schemeClr val="bg1"/>
                </a:solidFill>
              </a:endParaRPr>
            </a:p>
          </p:txBody>
        </p:sp>
        <p:sp>
          <p:nvSpPr>
            <p:cNvPr id="22" name="Rectangle: Rounded Corners 21">
              <a:extLst>
                <a:ext uri="{FF2B5EF4-FFF2-40B4-BE49-F238E27FC236}">
                  <a16:creationId xmlns:a16="http://schemas.microsoft.com/office/drawing/2014/main" id="{E32E20AF-0BAB-2C00-C75A-D81D60CEF120}"/>
                </a:ext>
              </a:extLst>
            </p:cNvPr>
            <p:cNvSpPr/>
            <p:nvPr/>
          </p:nvSpPr>
          <p:spPr>
            <a:xfrm>
              <a:off x="3436620" y="4812526"/>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Execute Metrological Confirmation</a:t>
              </a:r>
              <a:endParaRPr lang="en-US" sz="1100" dirty="0">
                <a:solidFill>
                  <a:schemeClr val="bg1"/>
                </a:solidFill>
              </a:endParaRPr>
            </a:p>
          </p:txBody>
        </p:sp>
        <p:sp>
          <p:nvSpPr>
            <p:cNvPr id="23" name="Rectangle: Rounded Corners 22">
              <a:extLst>
                <a:ext uri="{FF2B5EF4-FFF2-40B4-BE49-F238E27FC236}">
                  <a16:creationId xmlns:a16="http://schemas.microsoft.com/office/drawing/2014/main" id="{80948778-4F72-3BA5-2ACE-03AD752E061F}"/>
                </a:ext>
              </a:extLst>
            </p:cNvPr>
            <p:cNvSpPr/>
            <p:nvPr/>
          </p:nvSpPr>
          <p:spPr>
            <a:xfrm>
              <a:off x="5263510" y="4812526"/>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Execute Metering Process</a:t>
              </a:r>
              <a:endParaRPr lang="en-US" sz="1100" dirty="0">
                <a:solidFill>
                  <a:schemeClr val="bg1"/>
                </a:solidFill>
              </a:endParaRPr>
            </a:p>
          </p:txBody>
        </p:sp>
        <p:sp>
          <p:nvSpPr>
            <p:cNvPr id="24" name="Rectangle: Rounded Corners 23">
              <a:extLst>
                <a:ext uri="{FF2B5EF4-FFF2-40B4-BE49-F238E27FC236}">
                  <a16:creationId xmlns:a16="http://schemas.microsoft.com/office/drawing/2014/main" id="{1C151707-8085-B9FB-5F9A-7D49E773F060}"/>
                </a:ext>
              </a:extLst>
            </p:cNvPr>
            <p:cNvSpPr/>
            <p:nvPr/>
          </p:nvSpPr>
          <p:spPr>
            <a:xfrm>
              <a:off x="7084382" y="4827766"/>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Evaluate Uncertainty and Traceability</a:t>
              </a:r>
              <a:endParaRPr lang="en-US" sz="1100" dirty="0">
                <a:solidFill>
                  <a:schemeClr val="bg1"/>
                </a:solidFill>
              </a:endParaRPr>
            </a:p>
          </p:txBody>
        </p:sp>
        <p:sp>
          <p:nvSpPr>
            <p:cNvPr id="25" name="Rectangle: Rounded Corners 24">
              <a:extLst>
                <a:ext uri="{FF2B5EF4-FFF2-40B4-BE49-F238E27FC236}">
                  <a16:creationId xmlns:a16="http://schemas.microsoft.com/office/drawing/2014/main" id="{7503D5AE-7FB4-6FD5-B7EA-8604308EA1C3}"/>
                </a:ext>
              </a:extLst>
            </p:cNvPr>
            <p:cNvSpPr/>
            <p:nvPr/>
          </p:nvSpPr>
          <p:spPr>
            <a:xfrm>
              <a:off x="2141220" y="5784233"/>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Execute Metering System Audits</a:t>
              </a:r>
              <a:endParaRPr lang="en-US" sz="1100" dirty="0">
                <a:solidFill>
                  <a:schemeClr val="bg1"/>
                </a:solidFill>
              </a:endParaRPr>
            </a:p>
          </p:txBody>
        </p:sp>
        <p:sp>
          <p:nvSpPr>
            <p:cNvPr id="26" name="Rectangle: Rounded Corners 25">
              <a:extLst>
                <a:ext uri="{FF2B5EF4-FFF2-40B4-BE49-F238E27FC236}">
                  <a16:creationId xmlns:a16="http://schemas.microsoft.com/office/drawing/2014/main" id="{CBAAF074-4AAF-8827-8DDD-0106DC8F8B9F}"/>
                </a:ext>
              </a:extLst>
            </p:cNvPr>
            <p:cNvSpPr/>
            <p:nvPr/>
          </p:nvSpPr>
          <p:spPr>
            <a:xfrm>
              <a:off x="4531990" y="5784233"/>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Manage Non-conformities and Improvements</a:t>
              </a:r>
              <a:endParaRPr lang="en-US" sz="1100" dirty="0">
                <a:solidFill>
                  <a:schemeClr val="bg1"/>
                </a:solidFill>
              </a:endParaRPr>
            </a:p>
          </p:txBody>
        </p:sp>
        <p:sp>
          <p:nvSpPr>
            <p:cNvPr id="27" name="Rectangle: Rounded Corners 26">
              <a:extLst>
                <a:ext uri="{FF2B5EF4-FFF2-40B4-BE49-F238E27FC236}">
                  <a16:creationId xmlns:a16="http://schemas.microsoft.com/office/drawing/2014/main" id="{D906980B-0683-E9EB-528D-80813E6A0277}"/>
                </a:ext>
              </a:extLst>
            </p:cNvPr>
            <p:cNvSpPr/>
            <p:nvPr/>
          </p:nvSpPr>
          <p:spPr>
            <a:xfrm>
              <a:off x="6932299" y="5784233"/>
              <a:ext cx="1609729" cy="672662"/>
            </a:xfrm>
            <a:prstGeom prst="roundRect">
              <a:avLst>
                <a:gd name="adj" fmla="val 43230"/>
              </a:avLst>
            </a:prstGeom>
            <a:solidFill>
              <a:srgbClr val="4473C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sz="1100" dirty="0">
                  <a:solidFill>
                    <a:schemeClr val="bg1"/>
                  </a:solidFill>
                  <a:latin typeface="Avenir Light" panose="020B0402020203020204" pitchFamily="34" charset="77"/>
                </a:rPr>
                <a:t>Evaluate Client Satisfaction</a:t>
              </a:r>
              <a:endParaRPr lang="en-US" sz="1100" dirty="0">
                <a:solidFill>
                  <a:schemeClr val="bg1"/>
                </a:solidFill>
              </a:endParaRPr>
            </a:p>
          </p:txBody>
        </p:sp>
        <p:sp>
          <p:nvSpPr>
            <p:cNvPr id="28" name="TextBox 27">
              <a:extLst>
                <a:ext uri="{FF2B5EF4-FFF2-40B4-BE49-F238E27FC236}">
                  <a16:creationId xmlns:a16="http://schemas.microsoft.com/office/drawing/2014/main" id="{0E04E80C-6E83-FB11-681E-E1152E5DF072}"/>
                </a:ext>
              </a:extLst>
            </p:cNvPr>
            <p:cNvSpPr txBox="1"/>
            <p:nvPr/>
          </p:nvSpPr>
          <p:spPr>
            <a:xfrm rot="16200000">
              <a:off x="1126011" y="1349207"/>
              <a:ext cx="996000" cy="461665"/>
            </a:xfrm>
            <a:prstGeom prst="rect">
              <a:avLst/>
            </a:prstGeom>
            <a:solidFill>
              <a:srgbClr val="00AF50"/>
            </a:solidFill>
          </p:spPr>
          <p:txBody>
            <a:bodyPr wrap="square" rtlCol="0" anchor="ctr" anchorCtr="0">
              <a:spAutoFit/>
            </a:bodyPr>
            <a:lstStyle/>
            <a:p>
              <a:pPr algn="ctr"/>
              <a:r>
                <a:rPr lang="en-US" sz="1200" b="1" dirty="0">
                  <a:solidFill>
                    <a:srgbClr val="222222"/>
                  </a:solidFill>
                  <a:latin typeface="Avenir Light" panose="020B0402020203020204" pitchFamily="34" charset="77"/>
                </a:rPr>
                <a:t>Strategy and Planning</a:t>
              </a:r>
            </a:p>
          </p:txBody>
        </p:sp>
        <p:sp>
          <p:nvSpPr>
            <p:cNvPr id="29" name="TextBox 28">
              <a:extLst>
                <a:ext uri="{FF2B5EF4-FFF2-40B4-BE49-F238E27FC236}">
                  <a16:creationId xmlns:a16="http://schemas.microsoft.com/office/drawing/2014/main" id="{4D1632F7-AFF8-3BFD-AFEF-E89436667FE8}"/>
                </a:ext>
              </a:extLst>
            </p:cNvPr>
            <p:cNvSpPr txBox="1"/>
            <p:nvPr/>
          </p:nvSpPr>
          <p:spPr>
            <a:xfrm rot="16200000">
              <a:off x="1196955" y="2574114"/>
              <a:ext cx="854119" cy="369332"/>
            </a:xfrm>
            <a:prstGeom prst="rect">
              <a:avLst/>
            </a:prstGeom>
            <a:solidFill>
              <a:srgbClr val="FFFF01"/>
            </a:solidFill>
          </p:spPr>
          <p:txBody>
            <a:bodyPr wrap="square" lIns="0" tIns="0" rIns="0" bIns="0" rtlCol="0" anchor="ctr" anchorCtr="0">
              <a:spAutoFit/>
            </a:bodyPr>
            <a:lstStyle/>
            <a:p>
              <a:pPr algn="ctr"/>
              <a:r>
                <a:rPr lang="en-US" sz="1200" b="1" dirty="0">
                  <a:solidFill>
                    <a:srgbClr val="222222"/>
                  </a:solidFill>
                  <a:latin typeface="Avenir Light" panose="020B0402020203020204" pitchFamily="34" charset="77"/>
                </a:rPr>
                <a:t>Resources Management</a:t>
              </a:r>
            </a:p>
          </p:txBody>
        </p:sp>
        <p:sp>
          <p:nvSpPr>
            <p:cNvPr id="30" name="TextBox 29">
              <a:extLst>
                <a:ext uri="{FF2B5EF4-FFF2-40B4-BE49-F238E27FC236}">
                  <a16:creationId xmlns:a16="http://schemas.microsoft.com/office/drawing/2014/main" id="{B882EEA5-8885-D331-8D9C-5AE2720F7C05}"/>
                </a:ext>
              </a:extLst>
            </p:cNvPr>
            <p:cNvSpPr txBox="1"/>
            <p:nvPr/>
          </p:nvSpPr>
          <p:spPr>
            <a:xfrm rot="16200000">
              <a:off x="1165292" y="3684328"/>
              <a:ext cx="917440" cy="461665"/>
            </a:xfrm>
            <a:prstGeom prst="rect">
              <a:avLst/>
            </a:prstGeom>
            <a:solidFill>
              <a:srgbClr val="01B0F1"/>
            </a:solidFill>
          </p:spPr>
          <p:txBody>
            <a:bodyPr wrap="square" rtlCol="0" anchor="ctr" anchorCtr="0">
              <a:spAutoFit/>
            </a:bodyPr>
            <a:lstStyle/>
            <a:p>
              <a:pPr algn="ctr"/>
              <a:r>
                <a:rPr lang="en-US" sz="1200" b="1" dirty="0">
                  <a:solidFill>
                    <a:srgbClr val="222222"/>
                  </a:solidFill>
                  <a:latin typeface="Avenir Light" panose="020B0402020203020204" pitchFamily="34" charset="77"/>
                </a:rPr>
                <a:t>Product Making</a:t>
              </a:r>
            </a:p>
          </p:txBody>
        </p:sp>
        <p:sp>
          <p:nvSpPr>
            <p:cNvPr id="31" name="TextBox 30">
              <a:extLst>
                <a:ext uri="{FF2B5EF4-FFF2-40B4-BE49-F238E27FC236}">
                  <a16:creationId xmlns:a16="http://schemas.microsoft.com/office/drawing/2014/main" id="{55A4BD9D-6CBD-F1F4-10BC-D49804402773}"/>
                </a:ext>
              </a:extLst>
            </p:cNvPr>
            <p:cNvSpPr txBox="1"/>
            <p:nvPr/>
          </p:nvSpPr>
          <p:spPr>
            <a:xfrm rot="16200000">
              <a:off x="761574" y="5363626"/>
              <a:ext cx="1724875" cy="461665"/>
            </a:xfrm>
            <a:prstGeom prst="rect">
              <a:avLst/>
            </a:prstGeom>
            <a:solidFill>
              <a:srgbClr val="A6A6A6"/>
            </a:solidFill>
          </p:spPr>
          <p:txBody>
            <a:bodyPr wrap="square" rtlCol="0" anchor="ctr" anchorCtr="0">
              <a:spAutoFit/>
            </a:bodyPr>
            <a:lstStyle/>
            <a:p>
              <a:pPr algn="ctr"/>
              <a:r>
                <a:rPr lang="en-US" sz="1200" b="1" dirty="0">
                  <a:solidFill>
                    <a:srgbClr val="222222"/>
                  </a:solidFill>
                  <a:latin typeface="Avenir Light" panose="020B0402020203020204" pitchFamily="34" charset="77"/>
                </a:rPr>
                <a:t>Metering, Analysis and Improvement</a:t>
              </a:r>
            </a:p>
          </p:txBody>
        </p:sp>
        <p:sp>
          <p:nvSpPr>
            <p:cNvPr id="2048" name="TextBox 2047">
              <a:extLst>
                <a:ext uri="{FF2B5EF4-FFF2-40B4-BE49-F238E27FC236}">
                  <a16:creationId xmlns:a16="http://schemas.microsoft.com/office/drawing/2014/main" id="{EC24ACAE-B021-9652-6E29-13EA1450B872}"/>
                </a:ext>
              </a:extLst>
            </p:cNvPr>
            <p:cNvSpPr txBox="1"/>
            <p:nvPr/>
          </p:nvSpPr>
          <p:spPr>
            <a:xfrm>
              <a:off x="1986911" y="5377529"/>
              <a:ext cx="1160150" cy="307777"/>
            </a:xfrm>
            <a:prstGeom prst="rect">
              <a:avLst/>
            </a:prstGeom>
            <a:solidFill>
              <a:srgbClr val="A6A6A6"/>
            </a:solidFill>
          </p:spPr>
          <p:txBody>
            <a:bodyPr wrap="square" lIns="0" tIns="0" rIns="0" bIns="0" rtlCol="0" anchor="ctr" anchorCtr="0">
              <a:spAutoFit/>
            </a:bodyPr>
            <a:lstStyle/>
            <a:p>
              <a:r>
                <a:rPr lang="en-US" sz="1000" b="1" dirty="0">
                  <a:solidFill>
                    <a:srgbClr val="222222"/>
                  </a:solidFill>
                  <a:latin typeface="Avenir Light" panose="020B0402020203020204" pitchFamily="34" charset="77"/>
                </a:rPr>
                <a:t>Continuous Improvement</a:t>
              </a:r>
            </a:p>
          </p:txBody>
        </p:sp>
        <p:sp>
          <p:nvSpPr>
            <p:cNvPr id="2051" name="Rectangle 2050">
              <a:extLst>
                <a:ext uri="{FF2B5EF4-FFF2-40B4-BE49-F238E27FC236}">
                  <a16:creationId xmlns:a16="http://schemas.microsoft.com/office/drawing/2014/main" id="{81BB2AD2-9D8C-F6BB-076E-D2E06FC3C92E}"/>
                </a:ext>
              </a:extLst>
            </p:cNvPr>
            <p:cNvSpPr/>
            <p:nvPr/>
          </p:nvSpPr>
          <p:spPr>
            <a:xfrm>
              <a:off x="3147061" y="4619625"/>
              <a:ext cx="2003583" cy="112396"/>
            </a:xfrm>
            <a:prstGeom prst="rect">
              <a:avLst/>
            </a:prstGeom>
            <a:solidFill>
              <a:srgbClr val="A6A6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Rectangle 2051">
              <a:extLst>
                <a:ext uri="{FF2B5EF4-FFF2-40B4-BE49-F238E27FC236}">
                  <a16:creationId xmlns:a16="http://schemas.microsoft.com/office/drawing/2014/main" id="{C400F203-299B-ABDE-4CCC-6A86F87BAC9A}"/>
                </a:ext>
              </a:extLst>
            </p:cNvPr>
            <p:cNvSpPr/>
            <p:nvPr/>
          </p:nvSpPr>
          <p:spPr>
            <a:xfrm>
              <a:off x="3202331" y="4734797"/>
              <a:ext cx="1959980" cy="51589"/>
            </a:xfrm>
            <a:prstGeom prst="rect">
              <a:avLst/>
            </a:prstGeom>
            <a:solidFill>
              <a:srgbClr val="92D1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 name="TextBox 2048">
              <a:extLst>
                <a:ext uri="{FF2B5EF4-FFF2-40B4-BE49-F238E27FC236}">
                  <a16:creationId xmlns:a16="http://schemas.microsoft.com/office/drawing/2014/main" id="{8C4C8EEE-6CED-BF6D-3970-890A4CECC431}"/>
                </a:ext>
              </a:extLst>
            </p:cNvPr>
            <p:cNvSpPr txBox="1"/>
            <p:nvPr/>
          </p:nvSpPr>
          <p:spPr>
            <a:xfrm>
              <a:off x="3185662" y="4591708"/>
              <a:ext cx="1808796" cy="138499"/>
            </a:xfrm>
            <a:prstGeom prst="rect">
              <a:avLst/>
            </a:prstGeom>
            <a:noFill/>
          </p:spPr>
          <p:txBody>
            <a:bodyPr wrap="square" lIns="0" tIns="0" rIns="0" bIns="0" rtlCol="0" anchor="ctr" anchorCtr="0">
              <a:spAutoFit/>
            </a:bodyPr>
            <a:lstStyle/>
            <a:p>
              <a:r>
                <a:rPr lang="en-US" sz="900" b="1" dirty="0">
                  <a:solidFill>
                    <a:srgbClr val="222222"/>
                  </a:solidFill>
                  <a:latin typeface="Avenir Light" panose="020B0402020203020204" pitchFamily="34" charset="77"/>
                </a:rPr>
                <a:t>Operational Metrological Process</a:t>
              </a:r>
            </a:p>
          </p:txBody>
        </p:sp>
        <p:sp>
          <p:nvSpPr>
            <p:cNvPr id="2053" name="TextBox 2052">
              <a:extLst>
                <a:ext uri="{FF2B5EF4-FFF2-40B4-BE49-F238E27FC236}">
                  <a16:creationId xmlns:a16="http://schemas.microsoft.com/office/drawing/2014/main" id="{E1D0EE19-8A1F-B6AC-89CB-FA698F286F51}"/>
                </a:ext>
              </a:extLst>
            </p:cNvPr>
            <p:cNvSpPr txBox="1"/>
            <p:nvPr/>
          </p:nvSpPr>
          <p:spPr>
            <a:xfrm>
              <a:off x="5166380" y="4598941"/>
              <a:ext cx="1808796" cy="138499"/>
            </a:xfrm>
            <a:prstGeom prst="rect">
              <a:avLst/>
            </a:prstGeom>
            <a:noFill/>
          </p:spPr>
          <p:txBody>
            <a:bodyPr wrap="square" lIns="0" tIns="0" rIns="0" bIns="0" rtlCol="0" anchor="ctr" anchorCtr="0">
              <a:spAutoFit/>
            </a:bodyPr>
            <a:lstStyle/>
            <a:p>
              <a:r>
                <a:rPr lang="en-US" sz="900" b="1" dirty="0">
                  <a:solidFill>
                    <a:srgbClr val="222222"/>
                  </a:solidFill>
                  <a:latin typeface="Avenir Light" panose="020B0402020203020204" pitchFamily="34" charset="77"/>
                </a:rPr>
                <a:t>Product Metering</a:t>
              </a:r>
            </a:p>
          </p:txBody>
        </p:sp>
      </p:grpSp>
      <p:sp>
        <p:nvSpPr>
          <p:cNvPr id="2" name="Rectangle 1">
            <a:extLst>
              <a:ext uri="{FF2B5EF4-FFF2-40B4-BE49-F238E27FC236}">
                <a16:creationId xmlns:a16="http://schemas.microsoft.com/office/drawing/2014/main" id="{4E26FC42-B56C-895C-7190-A334EA85F173}"/>
              </a:ext>
            </a:extLst>
          </p:cNvPr>
          <p:cNvSpPr/>
          <p:nvPr/>
        </p:nvSpPr>
        <p:spPr>
          <a:xfrm>
            <a:off x="3790950" y="4495799"/>
            <a:ext cx="2215510" cy="12967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7945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45557-3C17-9468-3BAB-284DA826BC52}"/>
              </a:ext>
            </a:extLst>
          </p:cNvPr>
          <p:cNvSpPr>
            <a:spLocks noGrp="1"/>
          </p:cNvSpPr>
          <p:nvPr>
            <p:ph type="title"/>
          </p:nvPr>
        </p:nvSpPr>
        <p:spPr>
          <a:xfrm>
            <a:off x="407988" y="221954"/>
            <a:ext cx="9011924" cy="341632"/>
          </a:xfrm>
        </p:spPr>
        <p:txBody>
          <a:bodyPr/>
          <a:lstStyle/>
          <a:p>
            <a:r>
              <a:rPr lang="pt-BR" sz="1800" b="1" dirty="0">
                <a:latin typeface="Open sans" panose="020B0606030504020204" pitchFamily="34" charset="0"/>
                <a:ea typeface="Open sans" panose="020B0606030504020204" pitchFamily="34" charset="0"/>
                <a:cs typeface="Open sans" panose="020B0606030504020204" pitchFamily="34" charset="0"/>
              </a:rPr>
              <a:t>Concept &amp; Design – Metering </a:t>
            </a:r>
            <a:r>
              <a:rPr lang="pt-BR" sz="1800" b="1" dirty="0" err="1">
                <a:latin typeface="Open sans" panose="020B0606030504020204" pitchFamily="34" charset="0"/>
                <a:ea typeface="Open sans" panose="020B0606030504020204" pitchFamily="34" charset="0"/>
                <a:cs typeface="Open sans" panose="020B0606030504020204" pitchFamily="34" charset="0"/>
              </a:rPr>
              <a:t>Process</a:t>
            </a:r>
            <a:r>
              <a:rPr lang="pt-BR" sz="1800" b="1" dirty="0">
                <a:latin typeface="Open sans" panose="020B0606030504020204" pitchFamily="34" charset="0"/>
                <a:ea typeface="Open sans" panose="020B0606030504020204" pitchFamily="34" charset="0"/>
                <a:cs typeface="Open sans" panose="020B0606030504020204" pitchFamily="34" charset="0"/>
              </a:rPr>
              <a:t> [AS-IS]</a:t>
            </a:r>
            <a:endParaRPr lang="en-US" sz="18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Footer Placeholder 2">
            <a:extLst>
              <a:ext uri="{FF2B5EF4-FFF2-40B4-BE49-F238E27FC236}">
                <a16:creationId xmlns:a16="http://schemas.microsoft.com/office/drawing/2014/main" id="{815A6148-AA03-60D4-ED08-25DB785D8AFE}"/>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rPr>
              <a:t> SBM Offshore 2023. All </a:t>
            </a:r>
            <a:r>
              <a:rPr kumimoji="0" lang="fr-FR" sz="700" b="0" i="0" u="none" strike="noStrike" kern="1200" cap="none" spc="0" normalizeH="0" baseline="0" noProof="0" err="1">
                <a:ln>
                  <a:noFill/>
                </a:ln>
                <a:solidFill>
                  <a:srgbClr val="646363"/>
                </a:solidFill>
                <a:effectLst/>
                <a:uLnTx/>
                <a:uFillTx/>
                <a:latin typeface="Avenir Light" panose="020B0402020203020204" pitchFamily="34" charset="77"/>
                <a:ea typeface="+mn-ea"/>
                <a:cs typeface="+mn-cs"/>
              </a:rPr>
              <a:t>rights</a:t>
            </a:r>
            <a:r>
              <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rPr>
              <a:t> </a:t>
            </a:r>
            <a:r>
              <a:rPr kumimoji="0" lang="fr-FR" sz="700" b="0" i="0" u="none" strike="noStrike" kern="1200" cap="none" spc="0" normalizeH="0" baseline="0" noProof="0" err="1">
                <a:ln>
                  <a:noFill/>
                </a:ln>
                <a:solidFill>
                  <a:srgbClr val="646363"/>
                </a:solidFill>
                <a:effectLst/>
                <a:uLnTx/>
                <a:uFillTx/>
                <a:latin typeface="Avenir Light" panose="020B0402020203020204" pitchFamily="34" charset="77"/>
                <a:ea typeface="+mn-ea"/>
                <a:cs typeface="+mn-cs"/>
              </a:rPr>
              <a:t>reserved</a:t>
            </a:r>
            <a:r>
              <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rPr>
              <a:t>. www.sbmoffshore.com</a:t>
            </a:r>
          </a:p>
        </p:txBody>
      </p:sp>
      <p:sp>
        <p:nvSpPr>
          <p:cNvPr id="4" name="Slide Number Placeholder 3">
            <a:extLst>
              <a:ext uri="{FF2B5EF4-FFF2-40B4-BE49-F238E27FC236}">
                <a16:creationId xmlns:a16="http://schemas.microsoft.com/office/drawing/2014/main" id="{DA702756-AC48-0CB3-08CC-80228B8B05F1}"/>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07B8046-5099-5A4D-8E74-E863D84FE29A}" type="slidenum">
              <a:rPr kumimoji="0" lang="fr-FR" sz="700" b="0" i="0" u="none" strike="noStrike" kern="1200" cap="none" spc="0" normalizeH="0" baseline="0" noProof="0" smtClean="0">
                <a:ln>
                  <a:noFill/>
                </a:ln>
                <a:solidFill>
                  <a:srgbClr val="646363"/>
                </a:solidFill>
                <a:effectLst/>
                <a:uLnTx/>
                <a:uFillTx/>
                <a:latin typeface="Avenir Light" panose="020B0402020203020204" pitchFamily="34" charset="77"/>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endParaRPr>
          </a:p>
        </p:txBody>
      </p:sp>
      <p:sp>
        <p:nvSpPr>
          <p:cNvPr id="5" name="Rectangle 4">
            <a:extLst>
              <a:ext uri="{FF2B5EF4-FFF2-40B4-BE49-F238E27FC236}">
                <a16:creationId xmlns:a16="http://schemas.microsoft.com/office/drawing/2014/main" id="{4DE51143-A8A2-0663-C7A1-A2712265E51A}"/>
              </a:ext>
            </a:extLst>
          </p:cNvPr>
          <p:cNvSpPr/>
          <p:nvPr/>
        </p:nvSpPr>
        <p:spPr>
          <a:xfrm>
            <a:off x="8476866" y="962893"/>
            <a:ext cx="3299864" cy="50459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1E90F95-7C61-30EB-94B8-484FFDD7D3C7}"/>
              </a:ext>
            </a:extLst>
          </p:cNvPr>
          <p:cNvSpPr txBox="1"/>
          <p:nvPr/>
        </p:nvSpPr>
        <p:spPr>
          <a:xfrm>
            <a:off x="8476866" y="1048238"/>
            <a:ext cx="3299864" cy="338554"/>
          </a:xfrm>
          <a:prstGeom prst="rect">
            <a:avLst/>
          </a:prstGeom>
          <a:noFill/>
        </p:spPr>
        <p:txBody>
          <a:bodyPr wrap="square" rtlCol="0">
            <a:spAutoFit/>
          </a:bodyPr>
          <a:lstStyle/>
          <a:p>
            <a:pPr algn="ctr"/>
            <a:r>
              <a:rPr lang="en-US" sz="1600" b="1">
                <a:solidFill>
                  <a:schemeClr val="accent1"/>
                </a:solidFill>
                <a:latin typeface="Open Sans" panose="020B0606030504020204" pitchFamily="34" charset="0"/>
                <a:ea typeface="Open Sans" panose="020B0606030504020204" pitchFamily="34" charset="0"/>
                <a:cs typeface="Open Sans" panose="020B0606030504020204" pitchFamily="34" charset="0"/>
              </a:rPr>
              <a:t>Metrological Confirmation</a:t>
            </a:r>
            <a:endParaRPr lang="en-US" sz="1600" b="1" i="0" u="none" strike="noStrike" baseline="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50" name="Picture 1">
            <a:extLst>
              <a:ext uri="{FF2B5EF4-FFF2-40B4-BE49-F238E27FC236}">
                <a16:creationId xmlns:a16="http://schemas.microsoft.com/office/drawing/2014/main" id="{CC4D7050-79C8-F1EB-9595-28F410FE7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42" y="1137026"/>
            <a:ext cx="7947194" cy="4414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73B80A55-F9CD-FE6D-A9B2-995C97493BE5}"/>
              </a:ext>
            </a:extLst>
          </p:cNvPr>
          <p:cNvSpPr txBox="1"/>
          <p:nvPr/>
        </p:nvSpPr>
        <p:spPr>
          <a:xfrm>
            <a:off x="8779746" y="1586414"/>
            <a:ext cx="2894094" cy="3323987"/>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rgbClr val="646363"/>
                </a:solidFill>
                <a:latin typeface="Avenir Light" panose="020B0402020203020204" pitchFamily="34" charset="77"/>
              </a:rPr>
              <a:t>Complex flow of information</a:t>
            </a:r>
          </a:p>
          <a:p>
            <a:pPr algn="l"/>
            <a:endParaRPr lang="en-US" sz="1400" dirty="0">
              <a:solidFill>
                <a:srgbClr val="646363"/>
              </a:solidFill>
              <a:latin typeface="Avenir Light" panose="020B0402020203020204" pitchFamily="34" charset="77"/>
            </a:endParaRPr>
          </a:p>
          <a:p>
            <a:pPr marL="285750" indent="-285750" algn="l">
              <a:buFont typeface="Arial" panose="020B0604020202020204" pitchFamily="34" charset="0"/>
              <a:buChar char="•"/>
            </a:pPr>
            <a:r>
              <a:rPr lang="en-US" sz="1400" dirty="0">
                <a:solidFill>
                  <a:srgbClr val="646363"/>
                </a:solidFill>
                <a:latin typeface="Avenir Light" panose="020B0402020203020204" pitchFamily="34" charset="77"/>
              </a:rPr>
              <a:t>Multiple actors including third party, SBM engineer onshore, metering technician offshore </a:t>
            </a:r>
          </a:p>
          <a:p>
            <a:pPr marL="285750" indent="-285750" algn="l">
              <a:buFont typeface="Arial" panose="020B0604020202020204" pitchFamily="34" charset="0"/>
              <a:buChar char="•"/>
            </a:pPr>
            <a:endParaRPr lang="en-US" sz="1400" dirty="0">
              <a:solidFill>
                <a:srgbClr val="646363"/>
              </a:solidFill>
              <a:latin typeface="Avenir Light" panose="020B0402020203020204" pitchFamily="34" charset="77"/>
            </a:endParaRPr>
          </a:p>
          <a:p>
            <a:pPr marL="285750" indent="-285750" algn="l">
              <a:buFont typeface="Arial" panose="020B0604020202020204" pitchFamily="34" charset="0"/>
              <a:buChar char="•"/>
            </a:pPr>
            <a:r>
              <a:rPr lang="en-US" sz="1400" dirty="0">
                <a:solidFill>
                  <a:srgbClr val="646363"/>
                </a:solidFill>
                <a:latin typeface="Avenir Light" panose="020B0402020203020204" pitchFamily="34" charset="77"/>
              </a:rPr>
              <a:t>Most critical regulatory activity due to high volume of calibrations (~200/month)</a:t>
            </a:r>
          </a:p>
          <a:p>
            <a:pPr marL="285750" indent="-285750" algn="l">
              <a:buFont typeface="Arial" panose="020B0604020202020204" pitchFamily="34" charset="0"/>
              <a:buChar char="•"/>
            </a:pPr>
            <a:endParaRPr lang="en-US" sz="1400" dirty="0">
              <a:solidFill>
                <a:srgbClr val="646363"/>
              </a:solidFill>
              <a:latin typeface="Avenir Light" panose="020B0402020203020204" pitchFamily="34" charset="77"/>
            </a:endParaRPr>
          </a:p>
          <a:p>
            <a:pPr marL="285750" indent="-285750" algn="l">
              <a:buFont typeface="Arial" panose="020B0604020202020204" pitchFamily="34" charset="0"/>
              <a:buChar char="•"/>
            </a:pPr>
            <a:r>
              <a:rPr lang="en-US" sz="1400" dirty="0">
                <a:solidFill>
                  <a:srgbClr val="646363"/>
                </a:solidFill>
                <a:latin typeface="Avenir Light" panose="020B0402020203020204" pitchFamily="34" charset="77"/>
              </a:rPr>
              <a:t>Managed partially by IFS, but not compliant with regulation; Multiple process done on in-department developed spreadsheets</a:t>
            </a:r>
          </a:p>
        </p:txBody>
      </p:sp>
    </p:spTree>
    <p:extLst>
      <p:ext uri="{BB962C8B-B14F-4D97-AF65-F5344CB8AC3E}">
        <p14:creationId xmlns:p14="http://schemas.microsoft.com/office/powerpoint/2010/main" val="671603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45557-3C17-9468-3BAB-284DA826BC52}"/>
              </a:ext>
            </a:extLst>
          </p:cNvPr>
          <p:cNvSpPr>
            <a:spLocks noGrp="1"/>
          </p:cNvSpPr>
          <p:nvPr>
            <p:ph type="title"/>
          </p:nvPr>
        </p:nvSpPr>
        <p:spPr>
          <a:xfrm>
            <a:off x="407988" y="221954"/>
            <a:ext cx="9011924" cy="341632"/>
          </a:xfrm>
        </p:spPr>
        <p:txBody>
          <a:bodyPr/>
          <a:lstStyle/>
          <a:p>
            <a:r>
              <a:rPr lang="pt-BR" sz="1800" b="1">
                <a:latin typeface="Open sans" panose="020B0606030504020204" pitchFamily="34" charset="0"/>
                <a:ea typeface="Open sans" panose="020B0606030504020204" pitchFamily="34" charset="0"/>
                <a:cs typeface="Open sans" panose="020B0606030504020204" pitchFamily="34" charset="0"/>
              </a:rPr>
              <a:t>Concept &amp; Design – Metering Process [AS-IS]</a:t>
            </a:r>
            <a:endParaRPr lang="en-US" sz="1800" b="1">
              <a:latin typeface="Open sans" panose="020B0606030504020204" pitchFamily="34" charset="0"/>
              <a:ea typeface="Open sans" panose="020B0606030504020204" pitchFamily="34" charset="0"/>
              <a:cs typeface="Open sans" panose="020B0606030504020204" pitchFamily="34" charset="0"/>
            </a:endParaRPr>
          </a:p>
        </p:txBody>
      </p:sp>
      <p:sp>
        <p:nvSpPr>
          <p:cNvPr id="3" name="Footer Placeholder 2">
            <a:extLst>
              <a:ext uri="{FF2B5EF4-FFF2-40B4-BE49-F238E27FC236}">
                <a16:creationId xmlns:a16="http://schemas.microsoft.com/office/drawing/2014/main" id="{815A6148-AA03-60D4-ED08-25DB785D8AFE}"/>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rPr>
              <a:t> SBM Offshore 2023. All </a:t>
            </a:r>
            <a:r>
              <a:rPr kumimoji="0" lang="fr-FR" sz="700" b="0" i="0" u="none" strike="noStrike" kern="1200" cap="none" spc="0" normalizeH="0" baseline="0" noProof="0" err="1">
                <a:ln>
                  <a:noFill/>
                </a:ln>
                <a:solidFill>
                  <a:srgbClr val="646363"/>
                </a:solidFill>
                <a:effectLst/>
                <a:uLnTx/>
                <a:uFillTx/>
                <a:latin typeface="Avenir Light" panose="020B0402020203020204" pitchFamily="34" charset="77"/>
                <a:ea typeface="+mn-ea"/>
                <a:cs typeface="+mn-cs"/>
              </a:rPr>
              <a:t>rights</a:t>
            </a:r>
            <a:r>
              <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rPr>
              <a:t> </a:t>
            </a:r>
            <a:r>
              <a:rPr kumimoji="0" lang="fr-FR" sz="700" b="0" i="0" u="none" strike="noStrike" kern="1200" cap="none" spc="0" normalizeH="0" baseline="0" noProof="0" err="1">
                <a:ln>
                  <a:noFill/>
                </a:ln>
                <a:solidFill>
                  <a:srgbClr val="646363"/>
                </a:solidFill>
                <a:effectLst/>
                <a:uLnTx/>
                <a:uFillTx/>
                <a:latin typeface="Avenir Light" panose="020B0402020203020204" pitchFamily="34" charset="77"/>
                <a:ea typeface="+mn-ea"/>
                <a:cs typeface="+mn-cs"/>
              </a:rPr>
              <a:t>reserved</a:t>
            </a:r>
            <a:r>
              <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rPr>
              <a:t>. www.sbmoffshore.com</a:t>
            </a:r>
          </a:p>
        </p:txBody>
      </p:sp>
      <p:sp>
        <p:nvSpPr>
          <p:cNvPr id="4" name="Slide Number Placeholder 3">
            <a:extLst>
              <a:ext uri="{FF2B5EF4-FFF2-40B4-BE49-F238E27FC236}">
                <a16:creationId xmlns:a16="http://schemas.microsoft.com/office/drawing/2014/main" id="{DA702756-AC48-0CB3-08CC-80228B8B05F1}"/>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07B8046-5099-5A4D-8E74-E863D84FE29A}" type="slidenum">
              <a:rPr kumimoji="0" lang="fr-FR" sz="700" b="0" i="0" u="none" strike="noStrike" kern="1200" cap="none" spc="0" normalizeH="0" baseline="0" noProof="0" smtClean="0">
                <a:ln>
                  <a:noFill/>
                </a:ln>
                <a:solidFill>
                  <a:srgbClr val="646363"/>
                </a:solidFill>
                <a:effectLst/>
                <a:uLnTx/>
                <a:uFillTx/>
                <a:latin typeface="Avenir Light" panose="020B0402020203020204" pitchFamily="34" charset="77"/>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endParaRPr>
          </a:p>
        </p:txBody>
      </p:sp>
      <p:sp>
        <p:nvSpPr>
          <p:cNvPr id="5" name="Rectangle 4">
            <a:extLst>
              <a:ext uri="{FF2B5EF4-FFF2-40B4-BE49-F238E27FC236}">
                <a16:creationId xmlns:a16="http://schemas.microsoft.com/office/drawing/2014/main" id="{4DE51143-A8A2-0663-C7A1-A2712265E51A}"/>
              </a:ext>
            </a:extLst>
          </p:cNvPr>
          <p:cNvSpPr/>
          <p:nvPr/>
        </p:nvSpPr>
        <p:spPr>
          <a:xfrm>
            <a:off x="8476866" y="962893"/>
            <a:ext cx="3299864" cy="50459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1E90F95-7C61-30EB-94B8-484FFDD7D3C7}"/>
              </a:ext>
            </a:extLst>
          </p:cNvPr>
          <p:cNvSpPr txBox="1"/>
          <p:nvPr/>
        </p:nvSpPr>
        <p:spPr>
          <a:xfrm>
            <a:off x="8476866" y="1048238"/>
            <a:ext cx="3299864" cy="338554"/>
          </a:xfrm>
          <a:prstGeom prst="rect">
            <a:avLst/>
          </a:prstGeom>
          <a:noFill/>
        </p:spPr>
        <p:txBody>
          <a:bodyPr wrap="square" rtlCol="0">
            <a:spAutoFit/>
          </a:bodyPr>
          <a:lstStyle/>
          <a:p>
            <a:pPr algn="ctr"/>
            <a:r>
              <a:rPr lang="en-US" sz="1600" b="1">
                <a:solidFill>
                  <a:schemeClr val="accent1"/>
                </a:solidFill>
                <a:latin typeface="Open Sans" panose="020B0606030504020204" pitchFamily="34" charset="0"/>
                <a:ea typeface="Open Sans" panose="020B0606030504020204" pitchFamily="34" charset="0"/>
                <a:cs typeface="Open Sans" panose="020B0606030504020204" pitchFamily="34" charset="0"/>
              </a:rPr>
              <a:t>Sampling Oil / Well Gas</a:t>
            </a:r>
            <a:endParaRPr lang="en-US" sz="1600" b="1" i="0" u="none" strike="noStrike" baseline="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074" name="Picture 1">
            <a:extLst>
              <a:ext uri="{FF2B5EF4-FFF2-40B4-BE49-F238E27FC236}">
                <a16:creationId xmlns:a16="http://schemas.microsoft.com/office/drawing/2014/main" id="{432AD105-73F5-9D8F-A61F-18DEBBF0E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25" y="1247860"/>
            <a:ext cx="7466111" cy="422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11CBAE8F-040B-76C2-6234-52E38BEBE95A}"/>
              </a:ext>
            </a:extLst>
          </p:cNvPr>
          <p:cNvSpPr txBox="1"/>
          <p:nvPr/>
        </p:nvSpPr>
        <p:spPr>
          <a:xfrm>
            <a:off x="8779746" y="1586414"/>
            <a:ext cx="2894094" cy="4185761"/>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rgbClr val="646363"/>
                </a:solidFill>
                <a:latin typeface="Avenir Light" panose="020B0402020203020204" pitchFamily="34" charset="77"/>
              </a:rPr>
              <a:t>Multiple deadlines depending on type of sample and results</a:t>
            </a:r>
          </a:p>
          <a:p>
            <a:pPr marL="285750" indent="-285750" algn="l">
              <a:buFont typeface="Arial" panose="020B0604020202020204" pitchFamily="34" charset="0"/>
              <a:buChar char="•"/>
            </a:pPr>
            <a:endParaRPr lang="en-US" sz="1400" dirty="0">
              <a:solidFill>
                <a:srgbClr val="646363"/>
              </a:solidFill>
              <a:latin typeface="Avenir Light" panose="020B0402020203020204" pitchFamily="34" charset="77"/>
            </a:endParaRPr>
          </a:p>
          <a:p>
            <a:pPr marL="285750" indent="-285750" algn="l">
              <a:buFont typeface="Arial" panose="020B0604020202020204" pitchFamily="34" charset="0"/>
              <a:buChar char="•"/>
            </a:pPr>
            <a:r>
              <a:rPr lang="en-US" sz="1400" dirty="0">
                <a:solidFill>
                  <a:srgbClr val="646363"/>
                </a:solidFill>
                <a:latin typeface="Avenir Light" panose="020B0402020203020204" pitchFamily="34" charset="77"/>
              </a:rPr>
              <a:t>Multiple actors, including client validation </a:t>
            </a:r>
          </a:p>
          <a:p>
            <a:pPr marL="285750" indent="-285750" algn="l">
              <a:buFont typeface="Arial" panose="020B0604020202020204" pitchFamily="34" charset="0"/>
              <a:buChar char="•"/>
            </a:pPr>
            <a:endParaRPr lang="en-US" sz="1400" dirty="0">
              <a:solidFill>
                <a:srgbClr val="646363"/>
              </a:solidFill>
              <a:latin typeface="Avenir Light" panose="020B0402020203020204" pitchFamily="34" charset="77"/>
            </a:endParaRPr>
          </a:p>
          <a:p>
            <a:pPr marL="285750" indent="-285750" algn="l">
              <a:buFont typeface="Arial" panose="020B0604020202020204" pitchFamily="34" charset="0"/>
              <a:buChar char="•"/>
            </a:pPr>
            <a:r>
              <a:rPr lang="en-US" sz="1400" dirty="0">
                <a:solidFill>
                  <a:srgbClr val="646363"/>
                </a:solidFill>
                <a:latin typeface="Avenir Light" panose="020B0402020203020204" pitchFamily="34" charset="77"/>
              </a:rPr>
              <a:t>Around 50 process on-going simultaneously each month</a:t>
            </a:r>
          </a:p>
          <a:p>
            <a:pPr marL="285750" indent="-285750" algn="l">
              <a:buFont typeface="Arial" panose="020B0604020202020204" pitchFamily="34" charset="0"/>
              <a:buChar char="•"/>
            </a:pPr>
            <a:endParaRPr lang="en-US" sz="1400" dirty="0">
              <a:solidFill>
                <a:srgbClr val="646363"/>
              </a:solidFill>
              <a:latin typeface="Avenir Light" panose="020B0402020203020204" pitchFamily="34" charset="77"/>
            </a:endParaRPr>
          </a:p>
          <a:p>
            <a:pPr marL="285750" indent="-285750" algn="l">
              <a:buFont typeface="Arial" panose="020B0604020202020204" pitchFamily="34" charset="0"/>
              <a:buChar char="•"/>
            </a:pPr>
            <a:r>
              <a:rPr lang="en-US" sz="1400" dirty="0">
                <a:solidFill>
                  <a:srgbClr val="646363"/>
                </a:solidFill>
                <a:latin typeface="Avenir Light" panose="020B0402020203020204" pitchFamily="34" charset="77"/>
              </a:rPr>
              <a:t>Critical activity requiring offshore control system to be updated and checked in a very short time</a:t>
            </a:r>
          </a:p>
          <a:p>
            <a:pPr marL="285750" indent="-285750" algn="l">
              <a:buFont typeface="Arial" panose="020B0604020202020204" pitchFamily="34" charset="0"/>
              <a:buChar char="•"/>
            </a:pPr>
            <a:endParaRPr lang="en-US" sz="1400" dirty="0">
              <a:solidFill>
                <a:srgbClr val="646363"/>
              </a:solidFill>
              <a:latin typeface="Avenir Light" panose="020B0402020203020204" pitchFamily="34" charset="77"/>
            </a:endParaRPr>
          </a:p>
          <a:p>
            <a:pPr marL="285750" indent="-285750" algn="l">
              <a:buFont typeface="Arial" panose="020B0604020202020204" pitchFamily="34" charset="0"/>
              <a:buChar char="•"/>
            </a:pPr>
            <a:r>
              <a:rPr lang="en-US" sz="1400" dirty="0">
                <a:solidFill>
                  <a:srgbClr val="646363"/>
                </a:solidFill>
                <a:latin typeface="Avenir Light" panose="020B0402020203020204" pitchFamily="34" charset="77"/>
              </a:rPr>
              <a:t>No official SBM system to manage; Control 100% on spreadsheets developed on the department</a:t>
            </a:r>
          </a:p>
          <a:p>
            <a:pPr algn="l"/>
            <a:endParaRPr lang="en-US" sz="1400" dirty="0">
              <a:solidFill>
                <a:srgbClr val="646363"/>
              </a:solidFill>
              <a:latin typeface="Avenir Light" panose="020B0402020203020204" pitchFamily="34" charset="77"/>
            </a:endParaRPr>
          </a:p>
        </p:txBody>
      </p:sp>
    </p:spTree>
    <p:extLst>
      <p:ext uri="{BB962C8B-B14F-4D97-AF65-F5344CB8AC3E}">
        <p14:creationId xmlns:p14="http://schemas.microsoft.com/office/powerpoint/2010/main" val="3476193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9A4C4-F363-DA83-1370-148CEC5D55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CB7B6A-6873-7E13-0C62-B8D008A0B2DC}"/>
              </a:ext>
            </a:extLst>
          </p:cNvPr>
          <p:cNvSpPr>
            <a:spLocks noGrp="1"/>
          </p:cNvSpPr>
          <p:nvPr>
            <p:ph type="title"/>
          </p:nvPr>
        </p:nvSpPr>
        <p:spPr>
          <a:xfrm>
            <a:off x="407988" y="221954"/>
            <a:ext cx="9011924" cy="341632"/>
          </a:xfrm>
        </p:spPr>
        <p:txBody>
          <a:bodyPr/>
          <a:lstStyle/>
          <a:p>
            <a:r>
              <a:rPr lang="en-US" sz="1800" b="1">
                <a:latin typeface="Open Sans" panose="020B0606030504020204" pitchFamily="34" charset="0"/>
                <a:ea typeface="Open Sans" panose="020B0606030504020204" pitchFamily="34" charset="0"/>
                <a:cs typeface="Open Sans" panose="020B0606030504020204" pitchFamily="34" charset="0"/>
              </a:rPr>
              <a:t>High Level Flow of Information </a:t>
            </a:r>
            <a:r>
              <a:rPr lang="pt-BR" sz="1800" b="1">
                <a:latin typeface="Open sans" panose="020B0606030504020204" pitchFamily="34" charset="0"/>
                <a:ea typeface="Open sans" panose="020B0606030504020204" pitchFamily="34" charset="0"/>
                <a:cs typeface="Open sans" panose="020B0606030504020204" pitchFamily="34" charset="0"/>
              </a:rPr>
              <a:t>[AS-IS]</a:t>
            </a:r>
            <a:endParaRPr lang="en-US" sz="1800" b="1" i="1">
              <a:latin typeface="Open Sans" panose="020B0606030504020204" pitchFamily="34" charset="0"/>
              <a:ea typeface="Open Sans" panose="020B0606030504020204" pitchFamily="34" charset="0"/>
              <a:cs typeface="Open Sans" panose="020B0606030504020204" pitchFamily="34" charset="0"/>
            </a:endParaRPr>
          </a:p>
        </p:txBody>
      </p:sp>
      <p:sp>
        <p:nvSpPr>
          <p:cNvPr id="3" name="Footer Placeholder 2">
            <a:extLst>
              <a:ext uri="{FF2B5EF4-FFF2-40B4-BE49-F238E27FC236}">
                <a16:creationId xmlns:a16="http://schemas.microsoft.com/office/drawing/2014/main" id="{4DA3FF88-89E2-6A4D-D9F5-48B476A84BB5}"/>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rPr>
              <a:t>© SBM Offshore 2023. All rights reserved. www.sbmoffshore.com</a:t>
            </a:r>
          </a:p>
        </p:txBody>
      </p:sp>
      <p:sp>
        <p:nvSpPr>
          <p:cNvPr id="4" name="Slide Number Placeholder 3">
            <a:extLst>
              <a:ext uri="{FF2B5EF4-FFF2-40B4-BE49-F238E27FC236}">
                <a16:creationId xmlns:a16="http://schemas.microsoft.com/office/drawing/2014/main" id="{4BDEA4F7-823C-C6B6-9598-BEECF74A5870}"/>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07B8046-5099-5A4D-8E74-E863D84FE29A}" type="slidenum">
              <a:rPr kumimoji="0" lang="fr-FR" sz="700" b="0" i="0" u="none" strike="noStrike" kern="1200" cap="none" spc="0" normalizeH="0" baseline="0" noProof="0" smtClean="0">
                <a:ln>
                  <a:noFill/>
                </a:ln>
                <a:solidFill>
                  <a:srgbClr val="646363"/>
                </a:solidFill>
                <a:effectLst/>
                <a:uLnTx/>
                <a:uFillTx/>
                <a:latin typeface="Avenir Light" panose="020B0402020203020204" pitchFamily="34" charset="77"/>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fr-FR" sz="700" b="0" i="0" u="none" strike="noStrike" kern="1200" cap="none" spc="0" normalizeH="0" baseline="0" noProof="0">
              <a:ln>
                <a:noFill/>
              </a:ln>
              <a:solidFill>
                <a:srgbClr val="646363"/>
              </a:solidFill>
              <a:effectLst/>
              <a:uLnTx/>
              <a:uFillTx/>
              <a:latin typeface="Avenir Light" panose="020B0402020203020204" pitchFamily="34" charset="77"/>
              <a:ea typeface="+mn-ea"/>
              <a:cs typeface="+mn-cs"/>
            </a:endParaRPr>
          </a:p>
        </p:txBody>
      </p:sp>
      <p:pic>
        <p:nvPicPr>
          <p:cNvPr id="8" name="Picture 7" descr="Download Transparent Background Excel Icon PNG Image with No Background -  PNGkey.com">
            <a:extLst>
              <a:ext uri="{FF2B5EF4-FFF2-40B4-BE49-F238E27FC236}">
                <a16:creationId xmlns:a16="http://schemas.microsoft.com/office/drawing/2014/main" id="{DDB111A2-A15E-AA61-705D-B084896B9898}"/>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t="20511"/>
          <a:stretch/>
        </p:blipFill>
        <p:spPr bwMode="auto">
          <a:xfrm>
            <a:off x="7417408" y="3343656"/>
            <a:ext cx="686856" cy="3444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Microsoft Access - Wikipedia">
            <a:extLst>
              <a:ext uri="{FF2B5EF4-FFF2-40B4-BE49-F238E27FC236}">
                <a16:creationId xmlns:a16="http://schemas.microsoft.com/office/drawing/2014/main" id="{3F9B0C3A-FF41-2D6F-D762-2C665FF645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4966" y="2972358"/>
            <a:ext cx="349333" cy="341637"/>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Refresh outline">
            <a:extLst>
              <a:ext uri="{FF2B5EF4-FFF2-40B4-BE49-F238E27FC236}">
                <a16:creationId xmlns:a16="http://schemas.microsoft.com/office/drawing/2014/main" id="{A5E2FD7D-FD44-83B1-4274-DE61B5F1F2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1201" y="2475519"/>
            <a:ext cx="1906962" cy="1906962"/>
          </a:xfrm>
          <a:prstGeom prst="rect">
            <a:avLst/>
          </a:prstGeom>
        </p:spPr>
      </p:pic>
      <p:sp>
        <p:nvSpPr>
          <p:cNvPr id="5" name="TextBox 4">
            <a:extLst>
              <a:ext uri="{FF2B5EF4-FFF2-40B4-BE49-F238E27FC236}">
                <a16:creationId xmlns:a16="http://schemas.microsoft.com/office/drawing/2014/main" id="{2F2A559A-E325-6FCE-D23C-9CF2E9F4330D}"/>
              </a:ext>
            </a:extLst>
          </p:cNvPr>
          <p:cNvSpPr txBox="1"/>
          <p:nvPr/>
        </p:nvSpPr>
        <p:spPr>
          <a:xfrm>
            <a:off x="1696885" y="895041"/>
            <a:ext cx="2383987" cy="369332"/>
          </a:xfrm>
          <a:prstGeom prst="rect">
            <a:avLst/>
          </a:prstGeom>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F6F6F"/>
                </a:solidFill>
                <a:effectLst/>
                <a:uLnTx/>
                <a:uFillTx/>
                <a:latin typeface="Arial" panose="020B0604020202020204" pitchFamily="34" charset="0"/>
                <a:ea typeface="+mn-ea"/>
                <a:cs typeface="Arial" panose="020B0604020202020204" pitchFamily="34" charset="0"/>
              </a:rPr>
              <a:t>Calibration data </a:t>
            </a:r>
            <a:r>
              <a:rPr kumimoji="0" lang="en-US" sz="1800" b="1" i="0" u="none" strike="noStrike" kern="1200" cap="none" spc="0" normalizeH="0" baseline="0" noProof="0" dirty="0">
                <a:ln>
                  <a:noFill/>
                </a:ln>
                <a:solidFill>
                  <a:srgbClr val="F56E23"/>
                </a:solidFill>
                <a:effectLst/>
                <a:uLnTx/>
                <a:uFillTx/>
                <a:latin typeface="Arial" panose="020B0604020202020204" pitchFamily="34" charset="0"/>
                <a:ea typeface="+mn-ea"/>
                <a:cs typeface="Arial" panose="020B0604020202020204" pitchFamily="34" charset="0"/>
              </a:rPr>
              <a:t>360+</a:t>
            </a:r>
            <a:endParaRPr kumimoji="0" lang="en-GB" sz="1800" b="1" i="0" u="none" strike="noStrike" kern="1200" cap="none" spc="0" normalizeH="0" baseline="0" noProof="0" dirty="0">
              <a:ln>
                <a:noFill/>
              </a:ln>
              <a:solidFill>
                <a:srgbClr val="F56E23"/>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7262BF47-3124-B0D4-C136-F6E6DF8E9A69}"/>
              </a:ext>
            </a:extLst>
          </p:cNvPr>
          <p:cNvSpPr txBox="1"/>
          <p:nvPr/>
        </p:nvSpPr>
        <p:spPr>
          <a:xfrm>
            <a:off x="553303" y="1702824"/>
            <a:ext cx="3527569" cy="646331"/>
          </a:xfrm>
          <a:prstGeom prst="rect">
            <a:avLst/>
          </a:prstGeom>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rPr>
              <a:t>ANP XML Files  </a:t>
            </a:r>
            <a:r>
              <a:rPr kumimoji="0" lang="en-US" sz="1800" b="1"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rPr>
              <a:t>1000+</a:t>
            </a:r>
            <a:br>
              <a:rPr kumimoji="0" lang="en-US" sz="1800" b="0"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rPr>
            </a:br>
            <a:r>
              <a:rPr kumimoji="0" lang="en-US" sz="1800" b="0"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rPr>
              <a:t>(official production figures)          </a:t>
            </a:r>
            <a:endParaRPr kumimoji="0" lang="en-GB" sz="1800" b="1"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endParaRPr>
          </a:p>
        </p:txBody>
      </p:sp>
      <p:sp>
        <p:nvSpPr>
          <p:cNvPr id="10" name="Right Brace 9">
            <a:extLst>
              <a:ext uri="{FF2B5EF4-FFF2-40B4-BE49-F238E27FC236}">
                <a16:creationId xmlns:a16="http://schemas.microsoft.com/office/drawing/2014/main" id="{E4E74C1D-612C-965D-8F9E-BBDEFB2B4DE5}"/>
              </a:ext>
            </a:extLst>
          </p:cNvPr>
          <p:cNvSpPr/>
          <p:nvPr/>
        </p:nvSpPr>
        <p:spPr>
          <a:xfrm>
            <a:off x="3992387" y="902141"/>
            <a:ext cx="380955" cy="1854809"/>
          </a:xfrm>
          <a:prstGeom prst="rightBrace">
            <a:avLst>
              <a:gd name="adj1" fmla="val 8333"/>
              <a:gd name="adj2" fmla="val 26443"/>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F6F6F"/>
              </a:solidFill>
              <a:effectLst/>
              <a:uLnTx/>
              <a:uFillTx/>
              <a:latin typeface="Calibri" panose="020F0502020204030204"/>
              <a:ea typeface="+mn-ea"/>
              <a:cs typeface="+mn-cs"/>
            </a:endParaRPr>
          </a:p>
        </p:txBody>
      </p:sp>
      <p:pic>
        <p:nvPicPr>
          <p:cNvPr id="12" name="Graphic 11" descr="Database">
            <a:extLst>
              <a:ext uri="{FF2B5EF4-FFF2-40B4-BE49-F238E27FC236}">
                <a16:creationId xmlns:a16="http://schemas.microsoft.com/office/drawing/2014/main" id="{3A66D367-BC6E-7481-A092-97F8AE95E3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28072" y="835106"/>
            <a:ext cx="914400" cy="914400"/>
          </a:xfrm>
          <a:prstGeom prst="rect">
            <a:avLst/>
          </a:prstGeom>
        </p:spPr>
      </p:pic>
      <p:sp>
        <p:nvSpPr>
          <p:cNvPr id="13" name="TextBox 12">
            <a:extLst>
              <a:ext uri="{FF2B5EF4-FFF2-40B4-BE49-F238E27FC236}">
                <a16:creationId xmlns:a16="http://schemas.microsoft.com/office/drawing/2014/main" id="{41256280-6CFF-A9B6-6A47-408F05ECDEDC}"/>
              </a:ext>
            </a:extLst>
          </p:cNvPr>
          <p:cNvSpPr txBox="1"/>
          <p:nvPr/>
        </p:nvSpPr>
        <p:spPr>
          <a:xfrm>
            <a:off x="7651326" y="1868931"/>
            <a:ext cx="1282721" cy="461665"/>
          </a:xfrm>
          <a:prstGeom prst="rect">
            <a:avLst/>
          </a:prstGeom>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F6F6F"/>
                </a:solidFill>
                <a:effectLst/>
                <a:uLnTx/>
                <a:uFillTx/>
                <a:latin typeface="Arial" panose="020B0604020202020204" pitchFamily="34" charset="0"/>
                <a:ea typeface="+mn-ea"/>
                <a:cs typeface="Arial" panose="020B0604020202020204" pitchFamily="34" charset="0"/>
              </a:rPr>
              <a:t>Offshore</a:t>
            </a:r>
            <a:br>
              <a:rPr kumimoji="0" lang="en-US" sz="1200" b="0" i="0" u="none" strike="noStrike" kern="1200" cap="none" spc="0" normalizeH="0" baseline="0" noProof="0" dirty="0">
                <a:ln>
                  <a:noFill/>
                </a:ln>
                <a:solidFill>
                  <a:srgbClr val="6F6F6F"/>
                </a:solidFill>
                <a:effectLst/>
                <a:uLnTx/>
                <a:uFillTx/>
                <a:latin typeface="Arial" panose="020B0604020202020204" pitchFamily="34" charset="0"/>
                <a:ea typeface="+mn-ea"/>
                <a:cs typeface="Arial" panose="020B0604020202020204" pitchFamily="34" charset="0"/>
              </a:rPr>
            </a:br>
            <a:r>
              <a:rPr kumimoji="0" lang="en-US" sz="1200" b="0" i="0" u="none" strike="noStrike" kern="1200" cap="none" spc="0" normalizeH="0" baseline="0" noProof="0" dirty="0">
                <a:ln>
                  <a:noFill/>
                </a:ln>
                <a:solidFill>
                  <a:srgbClr val="6F6F6F"/>
                </a:solidFill>
                <a:effectLst/>
                <a:uLnTx/>
                <a:uFillTx/>
                <a:latin typeface="Arial" panose="020B0604020202020204" pitchFamily="34" charset="0"/>
                <a:ea typeface="+mn-ea"/>
                <a:cs typeface="Arial" panose="020B0604020202020204" pitchFamily="34" charset="0"/>
              </a:rPr>
              <a:t>Repository</a:t>
            </a:r>
            <a:endParaRPr kumimoji="0" lang="en-GB" sz="1200" b="0" i="0" u="none" strike="noStrike" kern="1200" cap="none" spc="0" normalizeH="0" baseline="0" noProof="0" dirty="0">
              <a:ln>
                <a:noFill/>
              </a:ln>
              <a:solidFill>
                <a:srgbClr val="6F6F6F"/>
              </a:solidFill>
              <a:effectLst/>
              <a:uLnTx/>
              <a:uFillTx/>
              <a:latin typeface="Arial" panose="020B0604020202020204" pitchFamily="34" charset="0"/>
              <a:ea typeface="+mn-ea"/>
              <a:cs typeface="Arial" panose="020B0604020202020204" pitchFamily="34" charset="0"/>
            </a:endParaRPr>
          </a:p>
        </p:txBody>
      </p:sp>
      <p:pic>
        <p:nvPicPr>
          <p:cNvPr id="14" name="Graphic 13" descr="Database">
            <a:extLst>
              <a:ext uri="{FF2B5EF4-FFF2-40B4-BE49-F238E27FC236}">
                <a16:creationId xmlns:a16="http://schemas.microsoft.com/office/drawing/2014/main" id="{E0220606-E52A-51A3-BC37-860A59DCA8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97279" y="4460050"/>
            <a:ext cx="914400" cy="914400"/>
          </a:xfrm>
          <a:prstGeom prst="rect">
            <a:avLst/>
          </a:prstGeom>
        </p:spPr>
      </p:pic>
      <p:sp>
        <p:nvSpPr>
          <p:cNvPr id="15" name="TextBox 14">
            <a:extLst>
              <a:ext uri="{FF2B5EF4-FFF2-40B4-BE49-F238E27FC236}">
                <a16:creationId xmlns:a16="http://schemas.microsoft.com/office/drawing/2014/main" id="{49A01051-D894-69D2-26C7-CDB9AA6E102A}"/>
              </a:ext>
            </a:extLst>
          </p:cNvPr>
          <p:cNvSpPr txBox="1"/>
          <p:nvPr/>
        </p:nvSpPr>
        <p:spPr>
          <a:xfrm>
            <a:off x="10220904" y="5429362"/>
            <a:ext cx="1067151" cy="461665"/>
          </a:xfrm>
          <a:prstGeom prst="rect">
            <a:avLst/>
          </a:prstGeom>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rPr>
              <a:t>Onshore</a:t>
            </a:r>
            <a:br>
              <a:rPr kumimoji="0" lang="en-US" sz="1200" b="0"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rPr>
            </a:br>
            <a:r>
              <a:rPr kumimoji="0" lang="en-US" sz="1200" b="0"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rPr>
              <a:t>Repository</a:t>
            </a:r>
            <a:endParaRPr kumimoji="0" lang="en-GB" sz="1200" b="0"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endParaRPr>
          </a:p>
        </p:txBody>
      </p:sp>
      <p:sp>
        <p:nvSpPr>
          <p:cNvPr id="16" name="TextBox 15">
            <a:extLst>
              <a:ext uri="{FF2B5EF4-FFF2-40B4-BE49-F238E27FC236}">
                <a16:creationId xmlns:a16="http://schemas.microsoft.com/office/drawing/2014/main" id="{125D7427-5EF5-4905-4CA7-32B6022A6281}"/>
              </a:ext>
            </a:extLst>
          </p:cNvPr>
          <p:cNvSpPr txBox="1"/>
          <p:nvPr/>
        </p:nvSpPr>
        <p:spPr>
          <a:xfrm>
            <a:off x="5566125" y="939983"/>
            <a:ext cx="1400400" cy="738664"/>
          </a:xfrm>
          <a:prstGeom prst="rect">
            <a:avLst/>
          </a:prstGeom>
          <a:ln w="19050">
            <a:solidFill>
              <a:schemeClr val="accent1"/>
            </a:solidFill>
          </a:ln>
        </p:spPr>
        <p:txBody>
          <a:bodyPr wrap="square" rtlCol="0" anchor="ctr" anchorCtr="0">
            <a:spAutoFit/>
          </a:bodyPr>
          <a:lstStyle>
            <a:defPPr>
              <a:defRPr lang="fr-FR"/>
            </a:defPPr>
            <a:lvl1pPr algn="ctr">
              <a:defRPr sz="1400">
                <a:solidFill>
                  <a:schemeClr val="accent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rPr>
              <a:t>Metering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rPr>
              <a:t>Technician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rPr>
              <a:t>Offshore</a:t>
            </a:r>
            <a:endParaRPr kumimoji="0" lang="en-GB" sz="1400" b="0"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endParaRPr>
          </a:p>
        </p:txBody>
      </p:sp>
      <p:cxnSp>
        <p:nvCxnSpPr>
          <p:cNvPr id="17" name="Straight Arrow Connector 16">
            <a:extLst>
              <a:ext uri="{FF2B5EF4-FFF2-40B4-BE49-F238E27FC236}">
                <a16:creationId xmlns:a16="http://schemas.microsoft.com/office/drawing/2014/main" id="{3EBCFF03-9402-8427-7105-0DA5BA688D75}"/>
              </a:ext>
            </a:extLst>
          </p:cNvPr>
          <p:cNvCxnSpPr/>
          <p:nvPr/>
        </p:nvCxnSpPr>
        <p:spPr>
          <a:xfrm>
            <a:off x="4711700" y="1292306"/>
            <a:ext cx="590550" cy="0"/>
          </a:xfrm>
          <a:prstGeom prst="straightConnector1">
            <a:avLst/>
          </a:prstGeom>
          <a:ln w="127000" cap="sq" cmpd="sng">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4A5733-ABAE-B36C-F8B5-DEA8134DF5F2}"/>
              </a:ext>
            </a:extLst>
          </p:cNvPr>
          <p:cNvCxnSpPr/>
          <p:nvPr/>
        </p:nvCxnSpPr>
        <p:spPr>
          <a:xfrm>
            <a:off x="7131428" y="1309315"/>
            <a:ext cx="590550" cy="0"/>
          </a:xfrm>
          <a:prstGeom prst="straightConnector1">
            <a:avLst/>
          </a:prstGeom>
          <a:ln w="127000" cap="sq" cmpd="sng">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28F0B19-D95C-884B-C9D7-118639D17B46}"/>
              </a:ext>
            </a:extLst>
          </p:cNvPr>
          <p:cNvSpPr txBox="1"/>
          <p:nvPr/>
        </p:nvSpPr>
        <p:spPr>
          <a:xfrm>
            <a:off x="5566127" y="4573198"/>
            <a:ext cx="1400396" cy="738664"/>
          </a:xfrm>
          <a:prstGeom prst="rect">
            <a:avLst/>
          </a:prstGeom>
          <a:ln w="19050">
            <a:solidFill>
              <a:schemeClr val="accent1"/>
            </a:solidFill>
          </a:ln>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rPr>
              <a:t>Metering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rPr>
              <a:t>Engineer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rPr>
              <a:t>Onshore</a:t>
            </a:r>
            <a:endParaRPr kumimoji="0" lang="en-GB" sz="1400" b="0"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endParaRPr>
          </a:p>
        </p:txBody>
      </p:sp>
      <p:cxnSp>
        <p:nvCxnSpPr>
          <p:cNvPr id="20" name="Straight Arrow Connector 19">
            <a:extLst>
              <a:ext uri="{FF2B5EF4-FFF2-40B4-BE49-F238E27FC236}">
                <a16:creationId xmlns:a16="http://schemas.microsoft.com/office/drawing/2014/main" id="{D2A4278B-0973-25FA-9EEA-CA4FDAA33626}"/>
              </a:ext>
            </a:extLst>
          </p:cNvPr>
          <p:cNvCxnSpPr/>
          <p:nvPr/>
        </p:nvCxnSpPr>
        <p:spPr>
          <a:xfrm>
            <a:off x="7207803" y="4969453"/>
            <a:ext cx="590550" cy="0"/>
          </a:xfrm>
          <a:prstGeom prst="straightConnector1">
            <a:avLst/>
          </a:prstGeom>
          <a:ln w="127000" cap="sq" cmpd="sng">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12A5344-B64F-1862-5A31-620261C128A1}"/>
              </a:ext>
            </a:extLst>
          </p:cNvPr>
          <p:cNvSpPr txBox="1"/>
          <p:nvPr/>
        </p:nvSpPr>
        <p:spPr>
          <a:xfrm>
            <a:off x="1094092" y="1298932"/>
            <a:ext cx="2986780" cy="369332"/>
          </a:xfrm>
          <a:prstGeom prst="rect">
            <a:avLst/>
          </a:prstGeom>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F6F6F"/>
                </a:solidFill>
                <a:effectLst/>
                <a:uLnTx/>
                <a:uFillTx/>
                <a:latin typeface="Arial" panose="020B0604020202020204" pitchFamily="34" charset="0"/>
                <a:ea typeface="+mn-ea"/>
                <a:cs typeface="Arial" panose="020B0604020202020204" pitchFamily="34" charset="0"/>
              </a:rPr>
              <a:t>Audit Trail Evidences </a:t>
            </a:r>
            <a:r>
              <a:rPr kumimoji="0" lang="en-US" sz="1800" b="1" i="0" u="none" strike="noStrike" kern="1200" cap="none" spc="0" normalizeH="0" baseline="0" noProof="0" dirty="0">
                <a:ln>
                  <a:noFill/>
                </a:ln>
                <a:solidFill>
                  <a:srgbClr val="F56E23"/>
                </a:solidFill>
                <a:effectLst/>
                <a:uLnTx/>
                <a:uFillTx/>
                <a:latin typeface="Arial" panose="020B0604020202020204" pitchFamily="34" charset="0"/>
                <a:ea typeface="+mn-ea"/>
                <a:cs typeface="Arial" panose="020B0604020202020204" pitchFamily="34" charset="0"/>
              </a:rPr>
              <a:t>500+</a:t>
            </a:r>
            <a:endParaRPr kumimoji="0" lang="en-GB" sz="1800" b="1" i="0" u="none" strike="noStrike" kern="1200" cap="none" spc="0" normalizeH="0" baseline="0" noProof="0" dirty="0">
              <a:ln>
                <a:noFill/>
              </a:ln>
              <a:solidFill>
                <a:srgbClr val="F56E23"/>
              </a:solidFill>
              <a:effectLst/>
              <a:uLnTx/>
              <a:uFillTx/>
              <a:latin typeface="Arial" panose="020B0604020202020204" pitchFamily="34" charset="0"/>
              <a:ea typeface="+mn-ea"/>
              <a:cs typeface="Arial" panose="020B0604020202020204" pitchFamily="34" charset="0"/>
            </a:endParaRPr>
          </a:p>
        </p:txBody>
      </p:sp>
      <p:sp>
        <p:nvSpPr>
          <p:cNvPr id="22" name="TextBox 21">
            <a:extLst>
              <a:ext uri="{FF2B5EF4-FFF2-40B4-BE49-F238E27FC236}">
                <a16:creationId xmlns:a16="http://schemas.microsoft.com/office/drawing/2014/main" id="{099A15F8-DB20-88F4-BD92-87B785BF6FF1}"/>
              </a:ext>
            </a:extLst>
          </p:cNvPr>
          <p:cNvSpPr txBox="1"/>
          <p:nvPr/>
        </p:nvSpPr>
        <p:spPr>
          <a:xfrm>
            <a:off x="861319" y="4840945"/>
            <a:ext cx="3127779" cy="369332"/>
          </a:xfrm>
          <a:prstGeom prst="rect">
            <a:avLst/>
          </a:prstGeom>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F6F6F"/>
                </a:solidFill>
                <a:effectLst/>
                <a:uLnTx/>
                <a:uFillTx/>
                <a:latin typeface="Arial" panose="020B0604020202020204" pitchFamily="34" charset="0"/>
                <a:ea typeface="+mn-ea"/>
                <a:cs typeface="Arial" panose="020B0604020202020204" pitchFamily="34" charset="0"/>
              </a:rPr>
              <a:t>Gas/oil analyses report   </a:t>
            </a:r>
            <a:r>
              <a:rPr kumimoji="0" lang="en-US" sz="1800" b="1" i="0" u="none" strike="noStrike" kern="1200" cap="none" spc="0" normalizeH="0" baseline="0" noProof="0" dirty="0">
                <a:ln>
                  <a:noFill/>
                </a:ln>
                <a:solidFill>
                  <a:srgbClr val="F56E23"/>
                </a:solidFill>
                <a:effectLst/>
                <a:uLnTx/>
                <a:uFillTx/>
                <a:latin typeface="Arial" panose="020B0604020202020204" pitchFamily="34" charset="0"/>
                <a:ea typeface="+mn-ea"/>
                <a:cs typeface="Arial" panose="020B0604020202020204" pitchFamily="34" charset="0"/>
              </a:rPr>
              <a:t>80+</a:t>
            </a:r>
            <a:endParaRPr kumimoji="0" lang="en-GB" sz="1800" b="1" i="0" u="none" strike="noStrike" kern="1200" cap="none" spc="0" normalizeH="0" baseline="0" noProof="0" dirty="0">
              <a:ln>
                <a:noFill/>
              </a:ln>
              <a:solidFill>
                <a:srgbClr val="F56E23"/>
              </a:solidFill>
              <a:effectLst/>
              <a:uLnTx/>
              <a:uFillTx/>
              <a:latin typeface="Arial" panose="020B0604020202020204" pitchFamily="34" charset="0"/>
              <a:ea typeface="+mn-ea"/>
              <a:cs typeface="Arial" panose="020B0604020202020204" pitchFamily="34" charset="0"/>
            </a:endParaRPr>
          </a:p>
        </p:txBody>
      </p:sp>
      <p:sp>
        <p:nvSpPr>
          <p:cNvPr id="23" name="TextBox 22">
            <a:extLst>
              <a:ext uri="{FF2B5EF4-FFF2-40B4-BE49-F238E27FC236}">
                <a16:creationId xmlns:a16="http://schemas.microsoft.com/office/drawing/2014/main" id="{7B2203DC-C403-B8E1-C338-9A779EC2A79A}"/>
              </a:ext>
            </a:extLst>
          </p:cNvPr>
          <p:cNvSpPr txBox="1"/>
          <p:nvPr/>
        </p:nvSpPr>
        <p:spPr>
          <a:xfrm>
            <a:off x="951086" y="4462660"/>
            <a:ext cx="3038012" cy="369332"/>
          </a:xfrm>
          <a:prstGeom prst="rect">
            <a:avLst/>
          </a:prstGeom>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F6F6F"/>
                </a:solidFill>
                <a:effectLst/>
                <a:uLnTx/>
                <a:uFillTx/>
                <a:latin typeface="Arial" panose="020B0604020202020204" pitchFamily="34" charset="0"/>
                <a:ea typeface="+mn-ea"/>
                <a:cs typeface="Arial" panose="020B0604020202020204" pitchFamily="34" charset="0"/>
              </a:rPr>
              <a:t>Calibration certificates </a:t>
            </a:r>
            <a:r>
              <a:rPr kumimoji="0" lang="en-US" sz="1800" b="1" i="0" u="none" strike="noStrike" kern="1200" cap="none" spc="0" normalizeH="0" baseline="0" noProof="0" dirty="0">
                <a:ln>
                  <a:noFill/>
                </a:ln>
                <a:solidFill>
                  <a:srgbClr val="F56E23"/>
                </a:solidFill>
                <a:effectLst/>
                <a:uLnTx/>
                <a:uFillTx/>
                <a:latin typeface="Arial" panose="020B0604020202020204" pitchFamily="34" charset="0"/>
                <a:ea typeface="+mn-ea"/>
                <a:cs typeface="Arial" panose="020B0604020202020204" pitchFamily="34" charset="0"/>
              </a:rPr>
              <a:t>360+</a:t>
            </a:r>
            <a:endParaRPr kumimoji="0" lang="en-GB" sz="1800" b="1" i="0" u="none" strike="noStrike" kern="1200" cap="none" spc="0" normalizeH="0" baseline="0" noProof="0" dirty="0">
              <a:ln>
                <a:noFill/>
              </a:ln>
              <a:solidFill>
                <a:srgbClr val="F56E23"/>
              </a:solidFill>
              <a:effectLst/>
              <a:uLnTx/>
              <a:uFillTx/>
              <a:latin typeface="Arial" panose="020B0604020202020204" pitchFamily="34" charset="0"/>
              <a:ea typeface="+mn-ea"/>
              <a:cs typeface="Arial" panose="020B0604020202020204" pitchFamily="34" charset="0"/>
            </a:endParaRPr>
          </a:p>
        </p:txBody>
      </p:sp>
      <p:grpSp>
        <p:nvGrpSpPr>
          <p:cNvPr id="24" name="Group 23">
            <a:extLst>
              <a:ext uri="{FF2B5EF4-FFF2-40B4-BE49-F238E27FC236}">
                <a16:creationId xmlns:a16="http://schemas.microsoft.com/office/drawing/2014/main" id="{55A9DEB6-F7F4-814C-8231-B9AA2850B01E}"/>
              </a:ext>
            </a:extLst>
          </p:cNvPr>
          <p:cNvGrpSpPr/>
          <p:nvPr/>
        </p:nvGrpSpPr>
        <p:grpSpPr>
          <a:xfrm>
            <a:off x="6117595" y="3246120"/>
            <a:ext cx="297460" cy="1187393"/>
            <a:chOff x="5974837" y="1768663"/>
            <a:chExt cx="297460" cy="673359"/>
          </a:xfrm>
        </p:grpSpPr>
        <p:cxnSp>
          <p:nvCxnSpPr>
            <p:cNvPr id="25" name="Straight Arrow Connector 24">
              <a:extLst>
                <a:ext uri="{FF2B5EF4-FFF2-40B4-BE49-F238E27FC236}">
                  <a16:creationId xmlns:a16="http://schemas.microsoft.com/office/drawing/2014/main" id="{668B176E-464C-7C2E-B358-A21478E7FEE0}"/>
                </a:ext>
              </a:extLst>
            </p:cNvPr>
            <p:cNvCxnSpPr>
              <a:cxnSpLocks/>
            </p:cNvCxnSpPr>
            <p:nvPr/>
          </p:nvCxnSpPr>
          <p:spPr>
            <a:xfrm rot="5400000">
              <a:off x="5679562" y="2146747"/>
              <a:ext cx="590550" cy="0"/>
            </a:xfrm>
            <a:prstGeom prst="straightConnector1">
              <a:avLst/>
            </a:prstGeom>
            <a:ln w="127000" cap="sq" cmpd="sng">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34867A5-9528-CAC7-BD07-B87E739662B8}"/>
                </a:ext>
              </a:extLst>
            </p:cNvPr>
            <p:cNvCxnSpPr>
              <a:cxnSpLocks/>
            </p:cNvCxnSpPr>
            <p:nvPr/>
          </p:nvCxnSpPr>
          <p:spPr>
            <a:xfrm rot="16200000" flipV="1">
              <a:off x="5977022" y="2063938"/>
              <a:ext cx="590550" cy="0"/>
            </a:xfrm>
            <a:prstGeom prst="straightConnector1">
              <a:avLst/>
            </a:prstGeom>
            <a:ln w="127000" cap="sq" cmpd="sng">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BCD54A6-11E0-DDB4-BF1F-BAD7F3A53F17}"/>
              </a:ext>
            </a:extLst>
          </p:cNvPr>
          <p:cNvGrpSpPr/>
          <p:nvPr/>
        </p:nvGrpSpPr>
        <p:grpSpPr>
          <a:xfrm>
            <a:off x="6117595" y="1773806"/>
            <a:ext cx="297460" cy="1304674"/>
            <a:chOff x="5974837" y="1768663"/>
            <a:chExt cx="297460" cy="673359"/>
          </a:xfrm>
        </p:grpSpPr>
        <p:cxnSp>
          <p:nvCxnSpPr>
            <p:cNvPr id="28" name="Straight Arrow Connector 27">
              <a:extLst>
                <a:ext uri="{FF2B5EF4-FFF2-40B4-BE49-F238E27FC236}">
                  <a16:creationId xmlns:a16="http://schemas.microsoft.com/office/drawing/2014/main" id="{821F6AB1-5E89-1DDD-29E3-852EAF59348A}"/>
                </a:ext>
              </a:extLst>
            </p:cNvPr>
            <p:cNvCxnSpPr>
              <a:cxnSpLocks/>
            </p:cNvCxnSpPr>
            <p:nvPr/>
          </p:nvCxnSpPr>
          <p:spPr>
            <a:xfrm rot="5400000">
              <a:off x="5679562" y="2146747"/>
              <a:ext cx="590550" cy="0"/>
            </a:xfrm>
            <a:prstGeom prst="straightConnector1">
              <a:avLst/>
            </a:prstGeom>
            <a:ln w="127000" cap="sq" cmpd="sng">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CB5CF70-93A9-1FF4-4E5A-24593E62A6E9}"/>
                </a:ext>
              </a:extLst>
            </p:cNvPr>
            <p:cNvCxnSpPr>
              <a:cxnSpLocks/>
            </p:cNvCxnSpPr>
            <p:nvPr/>
          </p:nvCxnSpPr>
          <p:spPr>
            <a:xfrm rot="16200000" flipV="1">
              <a:off x="5977022" y="2063938"/>
              <a:ext cx="590550" cy="0"/>
            </a:xfrm>
            <a:prstGeom prst="straightConnector1">
              <a:avLst/>
            </a:prstGeom>
            <a:ln w="127000" cap="sq" cmpd="sng">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30" name="Right Brace 29">
            <a:extLst>
              <a:ext uri="{FF2B5EF4-FFF2-40B4-BE49-F238E27FC236}">
                <a16:creationId xmlns:a16="http://schemas.microsoft.com/office/drawing/2014/main" id="{BB02DA90-37EA-C808-A65C-21DE42A16277}"/>
              </a:ext>
            </a:extLst>
          </p:cNvPr>
          <p:cNvSpPr/>
          <p:nvPr/>
        </p:nvSpPr>
        <p:spPr>
          <a:xfrm>
            <a:off x="3995864" y="4048655"/>
            <a:ext cx="380955" cy="1263207"/>
          </a:xfrm>
          <a:prstGeom prst="rightBrace">
            <a:avLst>
              <a:gd name="adj1" fmla="val 8333"/>
              <a:gd name="adj2" fmla="val 66756"/>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F6F6F"/>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88A2B8B0-78F2-E88B-8AB5-9931A07283CD}"/>
              </a:ext>
            </a:extLst>
          </p:cNvPr>
          <p:cNvCxnSpPr/>
          <p:nvPr/>
        </p:nvCxnSpPr>
        <p:spPr>
          <a:xfrm>
            <a:off x="4711700" y="4898916"/>
            <a:ext cx="590550" cy="0"/>
          </a:xfrm>
          <a:prstGeom prst="straightConnector1">
            <a:avLst/>
          </a:prstGeom>
          <a:ln w="127000" cap="sq" cmpd="sng">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11C73F9-882A-D4BA-95CF-1DC1A0C6AEE0}"/>
              </a:ext>
            </a:extLst>
          </p:cNvPr>
          <p:cNvCxnSpPr/>
          <p:nvPr/>
        </p:nvCxnSpPr>
        <p:spPr>
          <a:xfrm>
            <a:off x="9630354" y="4969453"/>
            <a:ext cx="590550" cy="0"/>
          </a:xfrm>
          <a:prstGeom prst="straightConnector1">
            <a:avLst/>
          </a:prstGeom>
          <a:ln w="127000" cap="sq" cmpd="sng">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A01A89B-E6F2-E38A-2EFD-DCA872E10A45}"/>
              </a:ext>
            </a:extLst>
          </p:cNvPr>
          <p:cNvSpPr txBox="1"/>
          <p:nvPr/>
        </p:nvSpPr>
        <p:spPr>
          <a:xfrm>
            <a:off x="7747863" y="5459608"/>
            <a:ext cx="1641795" cy="461665"/>
          </a:xfrm>
          <a:prstGeom prst="rect">
            <a:avLst/>
          </a:prstGeom>
          <a:noFill/>
          <a:ln w="19050">
            <a:noFill/>
          </a:ln>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F6F6F"/>
                </a:solidFill>
                <a:effectLst/>
                <a:uLnTx/>
                <a:uFillTx/>
                <a:latin typeface="Arial" panose="020B0604020202020204" pitchFamily="34" charset="0"/>
                <a:ea typeface="+mn-ea"/>
                <a:cs typeface="Arial" panose="020B0604020202020204" pitchFamily="34" charset="0"/>
              </a:rPr>
              <a:t>Non-conformities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F6F6F"/>
                </a:solidFill>
                <a:effectLst/>
                <a:uLnTx/>
                <a:uFillTx/>
                <a:latin typeface="Arial" panose="020B0604020202020204" pitchFamily="34" charset="0"/>
                <a:ea typeface="+mn-ea"/>
                <a:cs typeface="Arial" panose="020B0604020202020204" pitchFamily="34" charset="0"/>
              </a:rPr>
              <a:t>Failures detection</a:t>
            </a:r>
            <a:endParaRPr kumimoji="0" lang="en-GB" sz="1200" b="0" i="0" u="none" strike="noStrike" kern="1200" cap="none" spc="0" normalizeH="0" baseline="0" noProof="0" dirty="0">
              <a:ln>
                <a:noFill/>
              </a:ln>
              <a:solidFill>
                <a:srgbClr val="6F6F6F"/>
              </a:solidFill>
              <a:effectLst/>
              <a:uLnTx/>
              <a:uFillTx/>
              <a:latin typeface="Arial" panose="020B0604020202020204" pitchFamily="34" charset="0"/>
              <a:ea typeface="+mn-ea"/>
              <a:cs typeface="Arial" panose="020B0604020202020204" pitchFamily="34" charset="0"/>
            </a:endParaRPr>
          </a:p>
        </p:txBody>
      </p:sp>
      <p:sp>
        <p:nvSpPr>
          <p:cNvPr id="34" name="Oval 33">
            <a:extLst>
              <a:ext uri="{FF2B5EF4-FFF2-40B4-BE49-F238E27FC236}">
                <a16:creationId xmlns:a16="http://schemas.microsoft.com/office/drawing/2014/main" id="{F88B6FBD-20C3-7DB1-1DBB-EF528775743E}"/>
              </a:ext>
            </a:extLst>
          </p:cNvPr>
          <p:cNvSpPr/>
          <p:nvPr/>
        </p:nvSpPr>
        <p:spPr>
          <a:xfrm>
            <a:off x="9759206" y="1381184"/>
            <a:ext cx="1966344" cy="19663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Reference for audits, clients and regulators</a:t>
            </a: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a16="http://schemas.microsoft.com/office/drawing/2014/main" id="{14135706-A865-1C98-A27E-F114F36D2871}"/>
              </a:ext>
            </a:extLst>
          </p:cNvPr>
          <p:cNvCxnSpPr>
            <a:cxnSpLocks/>
          </p:cNvCxnSpPr>
          <p:nvPr/>
        </p:nvCxnSpPr>
        <p:spPr>
          <a:xfrm>
            <a:off x="9097388" y="1520894"/>
            <a:ext cx="532966" cy="252912"/>
          </a:xfrm>
          <a:prstGeom prst="straightConnector1">
            <a:avLst/>
          </a:prstGeom>
          <a:ln w="127000" cap="sq" cmpd="sng">
            <a:solidFill>
              <a:schemeClr val="tx2"/>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EDAAF2A-B488-FF45-A44D-5904E8D0EEA5}"/>
              </a:ext>
            </a:extLst>
          </p:cNvPr>
          <p:cNvCxnSpPr>
            <a:cxnSpLocks/>
          </p:cNvCxnSpPr>
          <p:nvPr/>
        </p:nvCxnSpPr>
        <p:spPr>
          <a:xfrm flipV="1">
            <a:off x="10697505" y="3543069"/>
            <a:ext cx="0" cy="595169"/>
          </a:xfrm>
          <a:prstGeom prst="straightConnector1">
            <a:avLst/>
          </a:prstGeom>
          <a:ln w="127000" cap="sq" cmpd="sng">
            <a:solidFill>
              <a:schemeClr val="tx2"/>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BF72EB-176C-2804-94D8-932857F77C16}"/>
              </a:ext>
            </a:extLst>
          </p:cNvPr>
          <p:cNvSpPr txBox="1"/>
          <p:nvPr/>
        </p:nvSpPr>
        <p:spPr>
          <a:xfrm>
            <a:off x="784375" y="4084376"/>
            <a:ext cx="3204723" cy="369332"/>
          </a:xfrm>
          <a:prstGeom prst="rect">
            <a:avLst/>
          </a:prstGeom>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F6F6F"/>
                </a:solidFill>
                <a:effectLst/>
                <a:uLnTx/>
                <a:uFillTx/>
                <a:latin typeface="Arial" panose="020B0604020202020204" pitchFamily="34" charset="0"/>
                <a:ea typeface="+mn-ea"/>
                <a:cs typeface="Arial" panose="020B0604020202020204" pitchFamily="34" charset="0"/>
              </a:rPr>
              <a:t>Uncertainty calculations </a:t>
            </a:r>
            <a:r>
              <a:rPr kumimoji="0" lang="en-US" sz="1800" b="1" i="0" u="none" strike="noStrike" kern="1200" cap="none" spc="0" normalizeH="0" baseline="0" noProof="0" dirty="0">
                <a:ln>
                  <a:noFill/>
                </a:ln>
                <a:solidFill>
                  <a:srgbClr val="F56E23"/>
                </a:solidFill>
                <a:effectLst/>
                <a:uLnTx/>
                <a:uFillTx/>
                <a:latin typeface="Arial" panose="020B0604020202020204" pitchFamily="34" charset="0"/>
                <a:ea typeface="+mn-ea"/>
                <a:cs typeface="Arial" panose="020B0604020202020204" pitchFamily="34" charset="0"/>
              </a:rPr>
              <a:t>120+</a:t>
            </a:r>
            <a:endParaRPr kumimoji="0" lang="en-GB" sz="1800" b="1" i="0" u="none" strike="noStrike" kern="1200" cap="none" spc="0" normalizeH="0" baseline="0" noProof="0" dirty="0">
              <a:ln>
                <a:noFill/>
              </a:ln>
              <a:solidFill>
                <a:srgbClr val="F56E23"/>
              </a:solidFill>
              <a:effectLst/>
              <a:uLnTx/>
              <a:uFillTx/>
              <a:latin typeface="Arial" panose="020B0604020202020204" pitchFamily="34" charset="0"/>
              <a:ea typeface="+mn-ea"/>
              <a:cs typeface="Arial" panose="020B0604020202020204" pitchFamily="34" charset="0"/>
            </a:endParaRPr>
          </a:p>
        </p:txBody>
      </p:sp>
      <p:sp>
        <p:nvSpPr>
          <p:cNvPr id="38" name="TextBox 37">
            <a:extLst>
              <a:ext uri="{FF2B5EF4-FFF2-40B4-BE49-F238E27FC236}">
                <a16:creationId xmlns:a16="http://schemas.microsoft.com/office/drawing/2014/main" id="{5FFAACD1-8B45-8686-4FDC-4430DE513D52}"/>
              </a:ext>
            </a:extLst>
          </p:cNvPr>
          <p:cNvSpPr txBox="1"/>
          <p:nvPr/>
        </p:nvSpPr>
        <p:spPr>
          <a:xfrm>
            <a:off x="7931994" y="4299552"/>
            <a:ext cx="1271310" cy="276999"/>
          </a:xfrm>
          <a:prstGeom prst="rect">
            <a:avLst/>
          </a:prstGeom>
          <a:noFill/>
          <a:ln w="19050">
            <a:noFill/>
          </a:ln>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rPr>
              <a:t>In-house Tools</a:t>
            </a:r>
            <a:endParaRPr kumimoji="0" lang="en-GB" sz="1200" b="1" i="0" u="none" strike="noStrike" kern="1200" cap="none" spc="0" normalizeH="0" baseline="0" noProof="0">
              <a:ln>
                <a:noFill/>
              </a:ln>
              <a:solidFill>
                <a:srgbClr val="F56E23"/>
              </a:solidFill>
              <a:effectLst/>
              <a:uLnTx/>
              <a:uFillTx/>
              <a:latin typeface="Arial" panose="020B0604020202020204" pitchFamily="34" charset="0"/>
              <a:ea typeface="+mn-ea"/>
              <a:cs typeface="Arial" panose="020B0604020202020204" pitchFamily="34" charset="0"/>
            </a:endParaRPr>
          </a:p>
        </p:txBody>
      </p:sp>
      <p:pic>
        <p:nvPicPr>
          <p:cNvPr id="39" name="Graphic 38" descr="Web design">
            <a:extLst>
              <a:ext uri="{FF2B5EF4-FFF2-40B4-BE49-F238E27FC236}">
                <a16:creationId xmlns:a16="http://schemas.microsoft.com/office/drawing/2014/main" id="{8C9A8112-BBB9-B91C-FD51-617B91BD1C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39633" y="4462762"/>
            <a:ext cx="1067151" cy="1067151"/>
          </a:xfrm>
          <a:prstGeom prst="rect">
            <a:avLst/>
          </a:prstGeom>
        </p:spPr>
      </p:pic>
      <p:pic>
        <p:nvPicPr>
          <p:cNvPr id="1026" name="Picture 2" descr="Microsoft Outlook icon PNG and SVG Vector Free Download">
            <a:extLst>
              <a:ext uri="{FF2B5EF4-FFF2-40B4-BE49-F238E27FC236}">
                <a16:creationId xmlns:a16="http://schemas.microsoft.com/office/drawing/2014/main" id="{DED4E6A7-515D-E8F0-4002-AAAC0CB2D04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4682" y="3431648"/>
            <a:ext cx="409005" cy="40900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8BA35B6F-E8C1-216E-E30F-ED8786228DAF}"/>
              </a:ext>
            </a:extLst>
          </p:cNvPr>
          <p:cNvSpPr txBox="1"/>
          <p:nvPr/>
        </p:nvSpPr>
        <p:spPr>
          <a:xfrm>
            <a:off x="9095535" y="753208"/>
            <a:ext cx="2967479" cy="307777"/>
          </a:xfrm>
          <a:prstGeom prst="rect">
            <a:avLst/>
          </a:prstGeom>
        </p:spPr>
        <p:txBody>
          <a:bodyPr wrap="squar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rPr>
              <a:t>*Brazilian fleet per month</a:t>
            </a:r>
            <a:endParaRPr kumimoji="0" lang="en-GB" sz="1400" b="1" i="0" u="none" strike="noStrike" kern="1200" cap="none" spc="0" normalizeH="0" baseline="0" noProof="0">
              <a:ln>
                <a:noFill/>
              </a:ln>
              <a:solidFill>
                <a:srgbClr val="6F6F6F"/>
              </a:solidFill>
              <a:effectLst/>
              <a:uLnTx/>
              <a:uFillTx/>
              <a:latin typeface="Arial" panose="020B0604020202020204" pitchFamily="34" charset="0"/>
              <a:ea typeface="+mn-ea"/>
              <a:cs typeface="Arial" panose="020B0604020202020204" pitchFamily="34" charset="0"/>
            </a:endParaRPr>
          </a:p>
        </p:txBody>
      </p:sp>
      <p:sp>
        <p:nvSpPr>
          <p:cNvPr id="42" name="Oval 41">
            <a:extLst>
              <a:ext uri="{FF2B5EF4-FFF2-40B4-BE49-F238E27FC236}">
                <a16:creationId xmlns:a16="http://schemas.microsoft.com/office/drawing/2014/main" id="{E798F51A-96D3-5E6C-65CE-4EE7EB1A2BFC}"/>
              </a:ext>
            </a:extLst>
          </p:cNvPr>
          <p:cNvSpPr/>
          <p:nvPr/>
        </p:nvSpPr>
        <p:spPr>
          <a:xfrm>
            <a:off x="6082071" y="2951737"/>
            <a:ext cx="360000" cy="360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a:solidFill>
                  <a:schemeClr val="bg1"/>
                </a:solidFill>
              </a:rPr>
              <a:t>2</a:t>
            </a:r>
          </a:p>
        </p:txBody>
      </p:sp>
      <p:sp>
        <p:nvSpPr>
          <p:cNvPr id="41" name="Oval 40">
            <a:extLst>
              <a:ext uri="{FF2B5EF4-FFF2-40B4-BE49-F238E27FC236}">
                <a16:creationId xmlns:a16="http://schemas.microsoft.com/office/drawing/2014/main" id="{252A6188-DF45-BC92-427A-126098024DEF}"/>
              </a:ext>
            </a:extLst>
          </p:cNvPr>
          <p:cNvSpPr/>
          <p:nvPr/>
        </p:nvSpPr>
        <p:spPr>
          <a:xfrm>
            <a:off x="6096000" y="545381"/>
            <a:ext cx="360000" cy="360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a:solidFill>
                  <a:schemeClr val="bg1"/>
                </a:solidFill>
              </a:rPr>
              <a:t>1</a:t>
            </a:r>
          </a:p>
        </p:txBody>
      </p:sp>
      <p:sp>
        <p:nvSpPr>
          <p:cNvPr id="7" name="TextBox 6">
            <a:extLst>
              <a:ext uri="{FF2B5EF4-FFF2-40B4-BE49-F238E27FC236}">
                <a16:creationId xmlns:a16="http://schemas.microsoft.com/office/drawing/2014/main" id="{0F8EE23C-8F8F-B528-DF99-50834B26764A}"/>
              </a:ext>
            </a:extLst>
          </p:cNvPr>
          <p:cNvSpPr txBox="1"/>
          <p:nvPr/>
        </p:nvSpPr>
        <p:spPr>
          <a:xfrm>
            <a:off x="1017211" y="2305118"/>
            <a:ext cx="3063660" cy="369332"/>
          </a:xfrm>
          <a:prstGeom prst="rect">
            <a:avLst/>
          </a:prstGeom>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F6F6F"/>
                </a:solidFill>
                <a:effectLst/>
                <a:uLnTx/>
                <a:uFillTx/>
                <a:latin typeface="Arial" panose="020B0604020202020204" pitchFamily="34" charset="0"/>
                <a:ea typeface="+mn-ea"/>
                <a:cs typeface="Arial" panose="020B0604020202020204" pitchFamily="34" charset="0"/>
              </a:rPr>
              <a:t>Flow computer reports </a:t>
            </a:r>
            <a:r>
              <a:rPr kumimoji="0" lang="en-US" sz="1800" b="1" i="0" u="none" strike="noStrike" kern="1200" cap="none" spc="0" normalizeH="0" baseline="0" noProof="0" dirty="0">
                <a:ln>
                  <a:noFill/>
                </a:ln>
                <a:solidFill>
                  <a:srgbClr val="F56E23"/>
                </a:solidFill>
                <a:effectLst/>
                <a:uLnTx/>
                <a:uFillTx/>
                <a:latin typeface="Arial" panose="020B0604020202020204" pitchFamily="34" charset="0"/>
                <a:ea typeface="+mn-ea"/>
                <a:cs typeface="Arial" panose="020B0604020202020204" pitchFamily="34" charset="0"/>
              </a:rPr>
              <a:t>700+</a:t>
            </a:r>
            <a:endParaRPr kumimoji="0" lang="en-GB" sz="1800" b="1" i="0" u="none" strike="noStrike" kern="1200" cap="none" spc="0" normalizeH="0" baseline="0" noProof="0" dirty="0">
              <a:ln>
                <a:noFill/>
              </a:ln>
              <a:solidFill>
                <a:srgbClr val="F56E23"/>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26154614"/>
      </p:ext>
    </p:extLst>
  </p:cSld>
  <p:clrMapOvr>
    <a:masterClrMapping/>
  </p:clrMapOvr>
</p:sld>
</file>

<file path=ppt/theme/theme1.xml><?xml version="1.0" encoding="utf-8"?>
<a:theme xmlns:a="http://schemas.openxmlformats.org/drawingml/2006/main" name="Thème1">
  <a:themeElements>
    <a:clrScheme name="2023 SBM Offshore">
      <a:dk1>
        <a:srgbClr val="6F6F6F"/>
      </a:dk1>
      <a:lt1>
        <a:srgbClr val="FFFFFF"/>
      </a:lt1>
      <a:dk2>
        <a:srgbClr val="175499"/>
      </a:dk2>
      <a:lt2>
        <a:srgbClr val="1B1B1B"/>
      </a:lt2>
      <a:accent1>
        <a:srgbClr val="F56E23"/>
      </a:accent1>
      <a:accent2>
        <a:srgbClr val="FFBE3B"/>
      </a:accent2>
      <a:accent3>
        <a:srgbClr val="00A1FF"/>
      </a:accent3>
      <a:accent4>
        <a:srgbClr val="73B505"/>
      </a:accent4>
      <a:accent5>
        <a:srgbClr val="8054AB"/>
      </a:accent5>
      <a:accent6>
        <a:srgbClr val="0D3159"/>
      </a:accent6>
      <a:hlink>
        <a:srgbClr val="EB6508"/>
      </a:hlink>
      <a:folHlink>
        <a:srgbClr val="1754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C7C8C7"/>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400" dirty="0" smtClean="0">
            <a:solidFill>
              <a:srgbClr val="646363"/>
            </a:solidFill>
            <a:latin typeface="Avenir Light" panose="020B0402020203020204" pitchFamily="34" charset="77"/>
          </a:defRPr>
        </a:defPPr>
      </a:lstStyle>
    </a:txDef>
  </a:objectDefaults>
  <a:extraClrSchemeLst/>
  <a:extLst>
    <a:ext uri="{05A4C25C-085E-4340-85A3-A5531E510DB2}">
      <thm15:themeFamily xmlns:thm15="http://schemas.microsoft.com/office/thememl/2012/main" name="Thème1" id="{2540117B-74FB-4162-9A23-50299624D861}" vid="{4558352C-5A20-47A0-947A-39FE506521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4A9A60FD6175E499D78D6D466C854E4" ma:contentTypeVersion="8" ma:contentTypeDescription="Create a new document." ma:contentTypeScope="" ma:versionID="ab9c013c82a47ae325812c6d6f8850cd">
  <xsd:schema xmlns:xsd="http://www.w3.org/2001/XMLSchema" xmlns:xs="http://www.w3.org/2001/XMLSchema" xmlns:p="http://schemas.microsoft.com/office/2006/metadata/properties" xmlns:ns2="ba2e95ff-da42-4029-8966-170db53fa31a" targetNamespace="http://schemas.microsoft.com/office/2006/metadata/properties" ma:root="true" ma:fieldsID="b7f8fa9ce09c531c5d4badd4a47834ca" ns2:_="">
    <xsd:import namespace="ba2e95ff-da42-4029-8966-170db53fa31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2e95ff-da42-4029-8966-170db53fa3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2E4647-75A9-4F8A-B026-7A3754234228}">
  <ds:schemaRefs>
    <ds:schemaRef ds:uri="http://schemas.microsoft.com/sharepoint/v3/contenttype/forms"/>
  </ds:schemaRefs>
</ds:datastoreItem>
</file>

<file path=customXml/itemProps2.xml><?xml version="1.0" encoding="utf-8"?>
<ds:datastoreItem xmlns:ds="http://schemas.openxmlformats.org/officeDocument/2006/customXml" ds:itemID="{CE713164-9EB1-4E24-9C87-E9B600427BA4}">
  <ds:schemaRefs>
    <ds:schemaRef ds:uri="http://purl.org/dc/terms/"/>
    <ds:schemaRef ds:uri="http://schemas.openxmlformats.org/package/2006/metadata/core-properties"/>
    <ds:schemaRef ds:uri="http://purl.org/dc/dcmitype/"/>
    <ds:schemaRef ds:uri="http://schemas.microsoft.com/office/2006/documentManagement/types"/>
    <ds:schemaRef ds:uri="ba2e95ff-da42-4029-8966-170db53fa31a"/>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C1315E63-DA40-4603-9EF5-0DA106170D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2e95ff-da42-4029-8966-170db53fa3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8945</TotalTime>
  <Words>2890</Words>
  <Application>Microsoft Office PowerPoint</Application>
  <PresentationFormat>Widescreen</PresentationFormat>
  <Paragraphs>540</Paragraphs>
  <Slides>33</Slides>
  <Notes>16</Notes>
  <HiddenSlides>14</HiddenSlides>
  <MMClips>0</MMClip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Thème1</vt:lpstr>
      <vt:lpstr>Metering Management System</vt:lpstr>
      <vt:lpstr>Context – Metering Team R1</vt:lpstr>
      <vt:lpstr>Context – Timeline</vt:lpstr>
      <vt:lpstr>Context – Metering Team R1</vt:lpstr>
      <vt:lpstr>Concept &amp; Design – Metering Process [AS-IS]</vt:lpstr>
      <vt:lpstr>Concept &amp; Design – Metering Process [AS-IS]</vt:lpstr>
      <vt:lpstr>Concept &amp; Design – Metering Process [AS-IS]</vt:lpstr>
      <vt:lpstr>Concept &amp; Design – Metering Process [AS-IS]</vt:lpstr>
      <vt:lpstr>High Level Flow of Information [AS-IS]</vt:lpstr>
      <vt:lpstr>Concept &amp; Design – High-Level Architecture [TO-BE proposition]</vt:lpstr>
      <vt:lpstr>Concept &amp; Design – Application Modules [TO-BE proposition]</vt:lpstr>
      <vt:lpstr>Functional Specification, RFQ and Modules Description Ready</vt:lpstr>
      <vt:lpstr>Possible fines</vt:lpstr>
      <vt:lpstr>Historical Fines</vt:lpstr>
      <vt:lpstr>2025 Possible Exposures / Near Misses</vt:lpstr>
      <vt:lpstr>Key Objectives for this integration into PACE</vt:lpstr>
      <vt:lpstr>Manhours savings – Metering Technician</vt:lpstr>
      <vt:lpstr>Manhours savings – Metering Engineer</vt:lpstr>
      <vt:lpstr>Manhours savings – Metering Analyst</vt:lpstr>
      <vt:lpstr>Quantifying the Impact: Manual Effort Baseline</vt:lpstr>
      <vt:lpstr>Brazil Fleet Impact: Annual Savings and Reallocated Capacity</vt:lpstr>
      <vt:lpstr>Quantifying the Impact: Manual Effort Baseline</vt:lpstr>
      <vt:lpstr>Brazil Fleet Impact: Annual Savings and Reallocated Capacity</vt:lpstr>
      <vt:lpstr>Takeaways &amp; Global Scalability: A Model for Future Growth</vt:lpstr>
      <vt:lpstr>Context – Timeline</vt:lpstr>
      <vt:lpstr>Context – Problem Statement</vt:lpstr>
      <vt:lpstr>Example of Metering Spreadsheets</vt:lpstr>
      <vt:lpstr>Example of Metering Spreadsheets</vt:lpstr>
      <vt:lpstr>Example of Metering Spreadsheets</vt:lpstr>
      <vt:lpstr>Example of Metering Spreadsheets</vt:lpstr>
      <vt:lpstr>Flow of Information Detailed – 1 &amp; 2 [AS-IS]</vt:lpstr>
      <vt:lpstr>Flow of Information Detailed – 1 &amp; 2 [AS-IS]</vt:lpstr>
      <vt:lpstr>DDI – Make or Buy – Market Analysis</vt:lpstr>
    </vt:vector>
  </TitlesOfParts>
  <Company>SBM Offshore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Capture Initiative</dc:title>
  <dc:creator>Corjanus, René</dc:creator>
  <cp:lastModifiedBy>Mele, Henderson</cp:lastModifiedBy>
  <cp:revision>2</cp:revision>
  <dcterms:created xsi:type="dcterms:W3CDTF">2023-08-31T06:47:39Z</dcterms:created>
  <dcterms:modified xsi:type="dcterms:W3CDTF">2026-01-30T22:09:49Z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0x010100A4A9A60FD6175E499D78D6D466C854E4</vt:lpwstr>
  </property>
</Properties>
</file>